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1"/>
  </p:notesMasterIdLst>
  <p:handoutMasterIdLst>
    <p:handoutMasterId r:id="rId22"/>
  </p:handoutMasterIdLst>
  <p:sldIdLst>
    <p:sldId id="282" r:id="rId2"/>
    <p:sldId id="341" r:id="rId3"/>
    <p:sldId id="342" r:id="rId4"/>
    <p:sldId id="343" r:id="rId5"/>
    <p:sldId id="344" r:id="rId6"/>
    <p:sldId id="347" r:id="rId7"/>
    <p:sldId id="345" r:id="rId8"/>
    <p:sldId id="348" r:id="rId9"/>
    <p:sldId id="323" r:id="rId10"/>
    <p:sldId id="354" r:id="rId11"/>
    <p:sldId id="349" r:id="rId12"/>
    <p:sldId id="350" r:id="rId13"/>
    <p:sldId id="352" r:id="rId14"/>
    <p:sldId id="353" r:id="rId15"/>
    <p:sldId id="358" r:id="rId16"/>
    <p:sldId id="351" r:id="rId17"/>
    <p:sldId id="355" r:id="rId18"/>
    <p:sldId id="356" r:id="rId19"/>
    <p:sldId id="357" r:id="rId20"/>
  </p:sldIdLst>
  <p:sldSz cx="9144000" cy="6858000" type="screen4x3"/>
  <p:notesSz cx="6669088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  <a:srgbClr val="0066FF"/>
    <a:srgbClr val="990000"/>
    <a:srgbClr val="00FFFF"/>
    <a:srgbClr val="66CCFF"/>
    <a:srgbClr val="33CC33"/>
    <a:srgbClr val="66FF33"/>
    <a:srgbClr val="008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92" autoAdjust="0"/>
    <p:restoredTop sz="98663" autoAdjust="0"/>
  </p:normalViewPr>
  <p:slideViewPr>
    <p:cSldViewPr snapToGrid="0">
      <p:cViewPr>
        <p:scale>
          <a:sx n="80" d="100"/>
          <a:sy n="80" d="100"/>
        </p:scale>
        <p:origin x="1814" y="182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755"/>
    </p:cViewPr>
  </p:sorterViewPr>
  <p:notesViewPr>
    <p:cSldViewPr snapToGrid="0">
      <p:cViewPr varScale="1">
        <p:scale>
          <a:sx n="56" d="100"/>
          <a:sy n="56" d="100"/>
        </p:scale>
        <p:origin x="-1896" y="-96"/>
      </p:cViewPr>
      <p:guideLst>
        <p:guide orient="horz" pos="3127"/>
        <p:guide pos="210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FC050DF-B8E6-4132-ABDF-FBA952439D2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52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1863473-3C56-4BF0-B1E0-52FA0F8C30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391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C65CD5-68F8-4044-914C-6FCFBBA3F890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39802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C65CD5-68F8-4044-914C-6FCFBBA3F890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5826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1D46F-9AE6-4858-AEB8-0D1F399F844A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4367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1D46F-9AE6-4858-AEB8-0D1F399F844A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0558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1D46F-9AE6-4858-AEB8-0D1F399F844A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64235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1D46F-9AE6-4858-AEB8-0D1F399F844A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297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1D46F-9AE6-4858-AEB8-0D1F399F844A}" type="slidenum">
              <a:rPr lang="fr-FR" smtClean="0"/>
              <a:pPr/>
              <a:t>15</a:t>
            </a:fld>
            <a:endParaRPr lang="fr-F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3544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1D46F-9AE6-4858-AEB8-0D1F399F844A}" type="slidenum">
              <a:rPr lang="fr-FR" smtClean="0"/>
              <a:pPr/>
              <a:t>16</a:t>
            </a:fld>
            <a:endParaRPr lang="fr-F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2677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1D46F-9AE6-4858-AEB8-0D1F399F844A}" type="slidenum">
              <a:rPr lang="fr-FR" smtClean="0"/>
              <a:pPr/>
              <a:t>17</a:t>
            </a:fld>
            <a:endParaRPr lang="fr-F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9189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1D46F-9AE6-4858-AEB8-0D1F399F844A}" type="slidenum">
              <a:rPr lang="fr-FR" smtClean="0"/>
              <a:pPr/>
              <a:t>18</a:t>
            </a:fld>
            <a:endParaRPr lang="fr-F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7594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1D46F-9AE6-4858-AEB8-0D1F399F844A}" type="slidenum">
              <a:rPr lang="fr-FR" smtClean="0"/>
              <a:pPr/>
              <a:t>19</a:t>
            </a:fld>
            <a:endParaRPr lang="fr-F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7445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1D46F-9AE6-4858-AEB8-0D1F399F844A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3998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1D46F-9AE6-4858-AEB8-0D1F399F844A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586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1D46F-9AE6-4858-AEB8-0D1F399F844A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4759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1D46F-9AE6-4858-AEB8-0D1F399F844A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9187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1D46F-9AE6-4858-AEB8-0D1F399F844A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5841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1D46F-9AE6-4858-AEB8-0D1F399F844A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0124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1D46F-9AE6-4858-AEB8-0D1F399F844A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4764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1D46F-9AE6-4858-AEB8-0D1F399F844A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1075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gradFill rotWithShape="0">
          <a:gsLst>
            <a:gs pos="0">
              <a:schemeClr val="bg1"/>
            </a:gs>
            <a:gs pos="100000">
              <a:srgbClr val="DD056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20713"/>
            <a:ext cx="395288" cy="2152650"/>
          </a:xfrm>
          <a:prstGeom prst="rect">
            <a:avLst/>
          </a:prstGeom>
          <a:solidFill>
            <a:srgbClr val="CC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H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188913"/>
          </a:xfrm>
          <a:prstGeom prst="rect">
            <a:avLst/>
          </a:prstGeom>
          <a:solidFill>
            <a:srgbClr val="CC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H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2051050" y="0"/>
            <a:ext cx="0" cy="620713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H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7524750" y="333375"/>
            <a:ext cx="1474788" cy="360363"/>
            <a:chOff x="4740" y="391"/>
            <a:chExt cx="929" cy="227"/>
          </a:xfrm>
        </p:grpSpPr>
        <p:sp>
          <p:nvSpPr>
            <p:cNvPr id="9" name="AutoShape 7"/>
            <p:cNvSpPr>
              <a:spLocks noChangeArrowheads="1"/>
            </p:cNvSpPr>
            <p:nvPr userDrawn="1"/>
          </p:nvSpPr>
          <p:spPr bwMode="auto">
            <a:xfrm>
              <a:off x="5479" y="391"/>
              <a:ext cx="190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10" name="AutoShape 8"/>
            <p:cNvSpPr>
              <a:spLocks noChangeArrowheads="1"/>
            </p:cNvSpPr>
            <p:nvPr userDrawn="1"/>
          </p:nvSpPr>
          <p:spPr bwMode="auto">
            <a:xfrm>
              <a:off x="5233" y="391"/>
              <a:ext cx="190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CA005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11" name="AutoShape 9"/>
            <p:cNvSpPr>
              <a:spLocks noChangeArrowheads="1"/>
            </p:cNvSpPr>
            <p:nvPr userDrawn="1"/>
          </p:nvSpPr>
          <p:spPr bwMode="auto">
            <a:xfrm>
              <a:off x="4986" y="391"/>
              <a:ext cx="190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12" name="AutoShape 10"/>
            <p:cNvSpPr>
              <a:spLocks noChangeArrowheads="1"/>
            </p:cNvSpPr>
            <p:nvPr userDrawn="1"/>
          </p:nvSpPr>
          <p:spPr bwMode="auto">
            <a:xfrm>
              <a:off x="4740" y="391"/>
              <a:ext cx="190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/>
            </a:p>
          </p:txBody>
        </p:sp>
      </p:grpSp>
      <p:pic>
        <p:nvPicPr>
          <p:cNvPr id="13" name="Picture 11" descr="Logo arc ingénierie 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60350"/>
            <a:ext cx="1917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Logo arc ingénierie 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60350"/>
            <a:ext cx="1917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23863" y="6553200"/>
            <a:ext cx="752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426BA06E-65D3-4E50-8FC4-3F08D5CF4A70}" type="slidenum">
              <a:rPr lang="fr-CH" sz="1400"/>
              <a:pPr>
                <a:spcBef>
                  <a:spcPct val="50000"/>
                </a:spcBef>
                <a:defRPr/>
              </a:pPr>
              <a:t>‹N°›</a:t>
            </a:fld>
            <a:endParaRPr lang="fr-CH" sz="1400"/>
          </a:p>
        </p:txBody>
      </p:sp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 rot="16200000">
            <a:off x="-2336799" y="4154487"/>
            <a:ext cx="5040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CH">
                <a:solidFill>
                  <a:schemeClr val="bg1"/>
                </a:solidFill>
                <a:latin typeface="Tahoma" pitchFamily="34" charset="0"/>
              </a:rPr>
              <a:t>Analog and Digital Signal Processing</a:t>
            </a:r>
          </a:p>
        </p:txBody>
      </p:sp>
      <p:sp>
        <p:nvSpPr>
          <p:cNvPr id="17" name="Text Box 17"/>
          <p:cNvSpPr txBox="1">
            <a:spLocks noChangeArrowheads="1"/>
          </p:cNvSpPr>
          <p:nvPr userDrawn="1"/>
        </p:nvSpPr>
        <p:spPr bwMode="auto">
          <a:xfrm>
            <a:off x="2328863" y="260350"/>
            <a:ext cx="4105275" cy="288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fr-FR" sz="1200" b="1" i="1" dirty="0">
                <a:solidFill>
                  <a:srgbClr val="FF0066"/>
                </a:solidFill>
              </a:rPr>
              <a:t>Western </a:t>
            </a:r>
            <a:r>
              <a:rPr lang="fr-FR" sz="1200" b="1" i="1" dirty="0" err="1">
                <a:solidFill>
                  <a:srgbClr val="FF0066"/>
                </a:solidFill>
              </a:rPr>
              <a:t>Switzerland</a:t>
            </a:r>
            <a:r>
              <a:rPr lang="fr-FR" sz="1200" b="1" i="1" dirty="0">
                <a:solidFill>
                  <a:srgbClr val="FF0066"/>
                </a:solidFill>
              </a:rPr>
              <a:t> </a:t>
            </a:r>
            <a:r>
              <a:rPr lang="fr-FR" sz="1200" b="1" i="1" dirty="0" err="1">
                <a:solidFill>
                  <a:srgbClr val="FF0066"/>
                </a:solidFill>
              </a:rPr>
              <a:t>University</a:t>
            </a:r>
            <a:r>
              <a:rPr lang="fr-FR" sz="1200" b="1" i="1" dirty="0">
                <a:solidFill>
                  <a:srgbClr val="FF0066"/>
                </a:solidFill>
              </a:rPr>
              <a:t> of </a:t>
            </a:r>
            <a:r>
              <a:rPr lang="fr-FR" sz="1200" b="1" i="1" dirty="0" err="1">
                <a:solidFill>
                  <a:srgbClr val="FF0066"/>
                </a:solidFill>
              </a:rPr>
              <a:t>Applied</a:t>
            </a:r>
            <a:r>
              <a:rPr lang="fr-FR" sz="1200" b="1" i="1" dirty="0">
                <a:solidFill>
                  <a:srgbClr val="FF0066"/>
                </a:solidFill>
              </a:rPr>
              <a:t> Sciences</a:t>
            </a:r>
            <a:endParaRPr lang="fr-FR" b="1" dirty="0"/>
          </a:p>
        </p:txBody>
      </p:sp>
      <p:pic>
        <p:nvPicPr>
          <p:cNvPr id="18" name="Picture 19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grayscl/>
          </a:blip>
          <a:srcRect l="4532" t="16467" r="14398" b="24490"/>
          <a:stretch>
            <a:fillRect/>
          </a:stretch>
        </p:blipFill>
        <p:spPr bwMode="auto">
          <a:xfrm>
            <a:off x="0" y="617538"/>
            <a:ext cx="3905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 userDrawn="1"/>
        </p:nvSpPr>
        <p:spPr bwMode="auto">
          <a:xfrm>
            <a:off x="1272822" y="368084"/>
            <a:ext cx="753534" cy="818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939809" y="6491288"/>
            <a:ext cx="81618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dirty="0">
                <a:solidFill>
                  <a:srgbClr val="A50021"/>
                </a:solidFill>
                <a:latin typeface="Bodoni MT Black" pitchFamily="18" charset="0"/>
              </a:rPr>
              <a:t>         </a:t>
            </a:r>
            <a:r>
              <a:rPr lang="en-CA" sz="1600" baseline="0" dirty="0" smtClean="0">
                <a:solidFill>
                  <a:srgbClr val="A50021"/>
                </a:solidFill>
                <a:latin typeface="Arial" charset="0"/>
              </a:rPr>
              <a:t>                           HES-SO  CaFoC   (JMK-JPS)</a:t>
            </a:r>
            <a:r>
              <a:rPr lang="en-CA" sz="1600" dirty="0" smtClean="0">
                <a:solidFill>
                  <a:srgbClr val="A50021"/>
                </a:solidFill>
              </a:rPr>
              <a:t>                                   </a:t>
            </a:r>
            <a:r>
              <a:rPr lang="fr-CH" sz="1400" b="1" i="1" dirty="0" smtClean="0">
                <a:solidFill>
                  <a:schemeClr val="tx1"/>
                </a:solidFill>
              </a:rPr>
              <a:t>12</a:t>
            </a:r>
            <a:r>
              <a:rPr lang="fr-CH" sz="1400" b="1" i="1" dirty="0" smtClean="0"/>
              <a:t>-02-2016</a:t>
            </a:r>
            <a:endParaRPr lang="fr-FR" sz="1400" b="1" i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0" y="620713"/>
            <a:ext cx="371475" cy="2152650"/>
          </a:xfrm>
          <a:prstGeom prst="rect">
            <a:avLst/>
          </a:prstGeom>
          <a:solidFill>
            <a:srgbClr val="CC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H"/>
          </a:p>
        </p:txBody>
      </p:sp>
      <p:sp>
        <p:nvSpPr>
          <p:cNvPr id="262147" name="Rectangle 3"/>
          <p:cNvSpPr>
            <a:spLocks noChangeArrowheads="1"/>
          </p:cNvSpPr>
          <p:nvPr/>
        </p:nvSpPr>
        <p:spPr bwMode="auto">
          <a:xfrm>
            <a:off x="0" y="0"/>
            <a:ext cx="9144000" cy="188913"/>
          </a:xfrm>
          <a:prstGeom prst="rect">
            <a:avLst/>
          </a:prstGeom>
          <a:solidFill>
            <a:srgbClr val="CC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H"/>
          </a:p>
        </p:txBody>
      </p:sp>
      <p:sp>
        <p:nvSpPr>
          <p:cNvPr id="262148" name="Line 4"/>
          <p:cNvSpPr>
            <a:spLocks noChangeShapeType="1"/>
          </p:cNvSpPr>
          <p:nvPr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H"/>
          </a:p>
        </p:txBody>
      </p:sp>
      <p:sp>
        <p:nvSpPr>
          <p:cNvPr id="262149" name="Line 5"/>
          <p:cNvSpPr>
            <a:spLocks noChangeShapeType="1"/>
          </p:cNvSpPr>
          <p:nvPr/>
        </p:nvSpPr>
        <p:spPr bwMode="auto">
          <a:xfrm flipV="1">
            <a:off x="2051050" y="0"/>
            <a:ext cx="0" cy="620713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H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7524750" y="333375"/>
            <a:ext cx="1474788" cy="360363"/>
            <a:chOff x="4740" y="391"/>
            <a:chExt cx="929" cy="227"/>
          </a:xfrm>
        </p:grpSpPr>
        <p:sp>
          <p:nvSpPr>
            <p:cNvPr id="262151" name="AutoShape 7"/>
            <p:cNvSpPr>
              <a:spLocks noChangeArrowheads="1"/>
            </p:cNvSpPr>
            <p:nvPr userDrawn="1"/>
          </p:nvSpPr>
          <p:spPr bwMode="auto">
            <a:xfrm>
              <a:off x="5479" y="391"/>
              <a:ext cx="190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262152" name="AutoShape 8"/>
            <p:cNvSpPr>
              <a:spLocks noChangeArrowheads="1"/>
            </p:cNvSpPr>
            <p:nvPr userDrawn="1"/>
          </p:nvSpPr>
          <p:spPr bwMode="auto">
            <a:xfrm>
              <a:off x="5233" y="391"/>
              <a:ext cx="190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CA005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262153" name="AutoShape 9"/>
            <p:cNvSpPr>
              <a:spLocks noChangeArrowheads="1"/>
            </p:cNvSpPr>
            <p:nvPr userDrawn="1"/>
          </p:nvSpPr>
          <p:spPr bwMode="auto">
            <a:xfrm>
              <a:off x="4986" y="391"/>
              <a:ext cx="190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00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/>
            </a:p>
          </p:txBody>
        </p:sp>
        <p:sp>
          <p:nvSpPr>
            <p:cNvPr id="262154" name="AutoShape 10"/>
            <p:cNvSpPr>
              <a:spLocks noChangeArrowheads="1"/>
            </p:cNvSpPr>
            <p:nvPr userDrawn="1"/>
          </p:nvSpPr>
          <p:spPr bwMode="auto">
            <a:xfrm>
              <a:off x="4740" y="391"/>
              <a:ext cx="190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/>
            </a:p>
          </p:txBody>
        </p:sp>
      </p:grpSp>
      <p:pic>
        <p:nvPicPr>
          <p:cNvPr id="1031" name="Picture 11" descr="Logo arc ingénierie cmy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260350"/>
            <a:ext cx="1917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2" descr="Logo arc ingénierie cmy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260350"/>
            <a:ext cx="1917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158" name="Text Box 14"/>
          <p:cNvSpPr txBox="1">
            <a:spLocks noChangeArrowheads="1"/>
          </p:cNvSpPr>
          <p:nvPr/>
        </p:nvSpPr>
        <p:spPr bwMode="auto">
          <a:xfrm>
            <a:off x="461963" y="6553200"/>
            <a:ext cx="88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096DE6EA-9543-4F02-A799-5FA2BF7E0004}" type="slidenum">
              <a:rPr lang="fr-CH" sz="1400"/>
              <a:pPr>
                <a:spcBef>
                  <a:spcPct val="50000"/>
                </a:spcBef>
                <a:defRPr/>
              </a:pPr>
              <a:t>‹N°›</a:t>
            </a:fld>
            <a:endParaRPr lang="fr-CH" sz="1400"/>
          </a:p>
        </p:txBody>
      </p:sp>
      <p:sp>
        <p:nvSpPr>
          <p:cNvPr id="262160" name="Text Box 16"/>
          <p:cNvSpPr txBox="1">
            <a:spLocks noChangeArrowheads="1"/>
          </p:cNvSpPr>
          <p:nvPr userDrawn="1"/>
        </p:nvSpPr>
        <p:spPr bwMode="auto">
          <a:xfrm>
            <a:off x="2386013" y="260350"/>
            <a:ext cx="4105275" cy="288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fr-FR" sz="1200" b="1" i="1" dirty="0">
                <a:solidFill>
                  <a:srgbClr val="FF0066"/>
                </a:solidFill>
              </a:rPr>
              <a:t>Western </a:t>
            </a:r>
            <a:r>
              <a:rPr lang="fr-FR" sz="1200" b="1" i="1" dirty="0" err="1">
                <a:solidFill>
                  <a:srgbClr val="FF0066"/>
                </a:solidFill>
              </a:rPr>
              <a:t>Switzerland</a:t>
            </a:r>
            <a:r>
              <a:rPr lang="fr-FR" sz="1200" b="1" i="1" dirty="0">
                <a:solidFill>
                  <a:srgbClr val="FF0066"/>
                </a:solidFill>
              </a:rPr>
              <a:t> </a:t>
            </a:r>
            <a:r>
              <a:rPr lang="fr-FR" sz="1200" b="1" i="1" dirty="0" err="1">
                <a:solidFill>
                  <a:srgbClr val="FF0066"/>
                </a:solidFill>
              </a:rPr>
              <a:t>University</a:t>
            </a:r>
            <a:r>
              <a:rPr lang="fr-FR" sz="1200" b="1" i="1" dirty="0">
                <a:solidFill>
                  <a:srgbClr val="FF0066"/>
                </a:solidFill>
              </a:rPr>
              <a:t> of </a:t>
            </a:r>
            <a:r>
              <a:rPr lang="fr-FR" sz="1200" b="1" i="1" dirty="0" err="1">
                <a:solidFill>
                  <a:srgbClr val="FF0066"/>
                </a:solidFill>
              </a:rPr>
              <a:t>Applied</a:t>
            </a:r>
            <a:r>
              <a:rPr lang="fr-FR" sz="1200" b="1" i="1" dirty="0">
                <a:solidFill>
                  <a:srgbClr val="FF0066"/>
                </a:solidFill>
              </a:rPr>
              <a:t> Sciences</a:t>
            </a:r>
            <a:endParaRPr lang="fr-FR" b="1" dirty="0"/>
          </a:p>
        </p:txBody>
      </p:sp>
      <p:sp>
        <p:nvSpPr>
          <p:cNvPr id="262162" name="Rectangle 18"/>
          <p:cNvSpPr>
            <a:spLocks noChangeArrowheads="1"/>
          </p:cNvSpPr>
          <p:nvPr userDrawn="1"/>
        </p:nvSpPr>
        <p:spPr bwMode="auto">
          <a:xfrm>
            <a:off x="361950" y="630238"/>
            <a:ext cx="8782050" cy="6227762"/>
          </a:xfrm>
          <a:prstGeom prst="rect">
            <a:avLst/>
          </a:prstGeom>
          <a:solidFill>
            <a:srgbClr val="FF00FF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H"/>
          </a:p>
        </p:txBody>
      </p:sp>
      <p:pic>
        <p:nvPicPr>
          <p:cNvPr id="1037" name="Picture 20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grayscl/>
          </a:blip>
          <a:srcRect l="4532" t="16467" r="14069" b="24490"/>
          <a:stretch>
            <a:fillRect/>
          </a:stretch>
        </p:blipFill>
        <p:spPr bwMode="auto">
          <a:xfrm>
            <a:off x="0" y="611188"/>
            <a:ext cx="361950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165" name="Text Box 21"/>
          <p:cNvSpPr txBox="1">
            <a:spLocks noChangeArrowheads="1"/>
          </p:cNvSpPr>
          <p:nvPr userDrawn="1"/>
        </p:nvSpPr>
        <p:spPr bwMode="auto">
          <a:xfrm rot="-5400000">
            <a:off x="-1844674" y="4646612"/>
            <a:ext cx="4056062" cy="366713"/>
          </a:xfrm>
          <a:prstGeom prst="rect">
            <a:avLst/>
          </a:prstGeom>
          <a:solidFill>
            <a:srgbClr val="CC0066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CH">
                <a:solidFill>
                  <a:srgbClr val="FFFFFF"/>
                </a:solidFill>
                <a:latin typeface="Tahoma" pitchFamily="34" charset="0"/>
              </a:rPr>
              <a:t>Analog and Digital Signal Processing</a:t>
            </a: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1272822" y="371968"/>
            <a:ext cx="753534" cy="818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 userDrawn="1"/>
        </p:nvSpPr>
        <p:spPr bwMode="auto">
          <a:xfrm>
            <a:off x="939809" y="6491288"/>
            <a:ext cx="81618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dirty="0">
                <a:solidFill>
                  <a:srgbClr val="A50021"/>
                </a:solidFill>
                <a:latin typeface="Bodoni MT Black" pitchFamily="18" charset="0"/>
              </a:rPr>
              <a:t>         </a:t>
            </a:r>
            <a:r>
              <a:rPr lang="en-CA" sz="1600" baseline="0" dirty="0" smtClean="0">
                <a:solidFill>
                  <a:srgbClr val="A50021"/>
                </a:solidFill>
                <a:latin typeface="Arial" charset="0"/>
              </a:rPr>
              <a:t>                           HES-SO  CaFoC   (JMK-JPS)</a:t>
            </a:r>
            <a:r>
              <a:rPr lang="en-CA" sz="1600" dirty="0" smtClean="0">
                <a:solidFill>
                  <a:srgbClr val="A50021"/>
                </a:solidFill>
              </a:rPr>
              <a:t>                                 </a:t>
            </a:r>
            <a:r>
              <a:rPr lang="fr-CH" sz="1400" b="1" i="1" dirty="0" smtClean="0">
                <a:solidFill>
                  <a:schemeClr val="tx1"/>
                </a:solidFill>
              </a:rPr>
              <a:t>15-02-</a:t>
            </a:r>
            <a:r>
              <a:rPr lang="fr-CH" sz="1400" b="1" i="1" dirty="0" smtClean="0"/>
              <a:t>2017</a:t>
            </a:r>
            <a:endParaRPr lang="fr-FR" sz="1400" b="1" i="1" dirty="0">
              <a:solidFill>
                <a:srgbClr val="A5002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Font typeface="Wingdings" pitchFamily="2" charset="2"/>
        <a:buChar char="l"/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Font typeface="Wingdings" pitchFamily="2" charset="2"/>
        <a:buChar char="Ø"/>
        <a:defRPr sz="20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Font typeface="Tahoma" pitchFamily="34" charset="0"/>
        <a:buChar char="–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Font typeface="Tahoma" pitchFamily="34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Font typeface="Tahoma" pitchFamily="34" charset="0"/>
        <a:buChar char="–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Font typeface="Tahoma" pitchFamily="34" charset="0"/>
        <a:buChar char="–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Font typeface="Tahoma" pitchFamily="34" charset="0"/>
        <a:buChar char="–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Font typeface="Tahoma" pitchFamily="34" charset="0"/>
        <a:buChar char="–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SzPct val="75000"/>
        <a:buFont typeface="Tahoma" pitchFamily="34" charset="0"/>
        <a:buChar char="–"/>
        <a:defRPr sz="2000"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73884" y="981089"/>
            <a:ext cx="833311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2800" dirty="0" smtClean="0"/>
              <a:t>Développement d’un capteur low-cost pour déterminer la taille des particules et leur distribution lors de cristallisation de molécules chimiques</a:t>
            </a:r>
            <a:endParaRPr lang="fr-CH" sz="2800" b="1" dirty="0" smtClean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95985" y="3243830"/>
            <a:ext cx="7609686" cy="313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fr-CH" sz="2000" b="1" dirty="0" smtClean="0"/>
              <a:t>   Principe de base : </a:t>
            </a:r>
            <a:r>
              <a:rPr lang="fr-CH" sz="2000" b="1" i="1" dirty="0" smtClean="0"/>
              <a:t>"</a:t>
            </a:r>
            <a:r>
              <a:rPr lang="fr-CH" sz="2000" b="1" i="1" dirty="0" err="1" smtClean="0"/>
              <a:t>backscattering</a:t>
            </a:r>
            <a:r>
              <a:rPr lang="fr-CH" sz="2000" b="1" i="1" dirty="0" smtClean="0"/>
              <a:t>"</a:t>
            </a:r>
          </a:p>
          <a:p>
            <a:pPr>
              <a:lnSpc>
                <a:spcPts val="3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fr-CH" sz="2000" b="1" dirty="0" smtClean="0"/>
              <a:t>   Résultats préliminaires de simulations 3D (COMSOL) </a:t>
            </a:r>
          </a:p>
          <a:p>
            <a:pPr>
              <a:lnSpc>
                <a:spcPts val="3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fr-CH" sz="2000" b="1" dirty="0" smtClean="0"/>
              <a:t>   Schéma de principe des mesures </a:t>
            </a:r>
          </a:p>
          <a:p>
            <a:pPr>
              <a:lnSpc>
                <a:spcPts val="3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fr-CH" sz="2000" b="1" dirty="0" smtClean="0"/>
              <a:t>   Premières séries de mesures, constatations</a:t>
            </a:r>
          </a:p>
          <a:p>
            <a:pPr>
              <a:lnSpc>
                <a:spcPts val="3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fr-CH" sz="2000" b="1" dirty="0"/>
              <a:t> </a:t>
            </a:r>
            <a:r>
              <a:rPr lang="fr-CH" sz="2000" b="1" dirty="0" smtClean="0"/>
              <a:t>  Deuxième séries de mesures, constatations</a:t>
            </a:r>
          </a:p>
          <a:p>
            <a:pPr>
              <a:lnSpc>
                <a:spcPts val="3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fr-CH" sz="2000" b="1" dirty="0"/>
              <a:t> </a:t>
            </a:r>
            <a:r>
              <a:rPr lang="fr-CH" sz="2000" b="1" dirty="0" smtClean="0"/>
              <a:t>  Conclusions intermédiaires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692877" y="2512569"/>
            <a:ext cx="2095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smtClean="0"/>
              <a:t>1</a:t>
            </a:r>
            <a:r>
              <a:rPr lang="fr-CH" sz="3200" baseline="30000" dirty="0" smtClean="0"/>
              <a:t>ère</a:t>
            </a:r>
            <a:r>
              <a:rPr lang="fr-CH" sz="3200" dirty="0" smtClean="0"/>
              <a:t> partie</a:t>
            </a:r>
            <a:endParaRPr lang="fr-CH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73884" y="794651"/>
            <a:ext cx="83331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2400" dirty="0" smtClean="0"/>
              <a:t>Développement d’un capteur low-cost pour déterminer la taille des particules et leur distribution lors de cristallisation de molécules chimiques</a:t>
            </a:r>
            <a:endParaRPr lang="fr-CH" sz="2400" b="1" dirty="0" smtClean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256426" y="2959733"/>
            <a:ext cx="7141850" cy="325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fr-CH" b="1" dirty="0" smtClean="0"/>
              <a:t>   Premières séries de mesures structurées </a:t>
            </a:r>
          </a:p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fr-CH" sz="1400" i="1" dirty="0" smtClean="0"/>
              <a:t>- Tension </a:t>
            </a:r>
            <a:r>
              <a:rPr lang="fr-CH" sz="1400" i="1" dirty="0"/>
              <a:t>RMS </a:t>
            </a:r>
            <a:r>
              <a:rPr lang="fr-CH" sz="1400" i="1" dirty="0" smtClean="0"/>
              <a:t>en </a:t>
            </a:r>
            <a:r>
              <a:rPr lang="fr-CH" sz="1400" i="1" dirty="0"/>
              <a:t>fonction de </a:t>
            </a:r>
            <a:r>
              <a:rPr lang="fr-CH" sz="1400" i="1" dirty="0" smtClean="0"/>
              <a:t>la </a:t>
            </a:r>
            <a:r>
              <a:rPr lang="fr-CH" sz="1400" i="1" dirty="0"/>
              <a:t>quantité de particules (en mg) pour </a:t>
            </a:r>
            <a:endParaRPr lang="fr-CH" sz="1400" i="1" dirty="0" smtClean="0"/>
          </a:p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fr-CH" sz="1400" i="1" dirty="0"/>
              <a:t>	</a:t>
            </a:r>
            <a:r>
              <a:rPr lang="fr-CH" sz="1400" i="1" dirty="0" smtClean="0"/>
              <a:t>a) différents </a:t>
            </a:r>
            <a:r>
              <a:rPr lang="fr-CH" sz="1400" i="1" dirty="0"/>
              <a:t>diamètres  </a:t>
            </a:r>
            <a:r>
              <a:rPr lang="fr-CH" sz="1400" i="1" dirty="0" smtClean="0"/>
              <a:t>        b) différentes </a:t>
            </a:r>
            <a:r>
              <a:rPr lang="fr-CH" sz="1400" i="1" dirty="0"/>
              <a:t>fréquences </a:t>
            </a:r>
          </a:p>
          <a:p>
            <a:pPr>
              <a:lnSpc>
                <a:spcPts val="3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fr-CH" sz="2000" b="1" dirty="0" smtClean="0"/>
              <a:t>   </a:t>
            </a:r>
            <a:r>
              <a:rPr lang="fr-CH" b="1" dirty="0" smtClean="0"/>
              <a:t>Deuxième séries de mesures structurées</a:t>
            </a:r>
          </a:p>
          <a:p>
            <a:pPr>
              <a:lnSpc>
                <a:spcPts val="3000"/>
              </a:lnSpc>
              <a:spcBef>
                <a:spcPct val="50000"/>
              </a:spcBef>
            </a:pPr>
            <a:r>
              <a:rPr lang="fr-CH" i="1" dirty="0" smtClean="0"/>
              <a:t>- </a:t>
            </a:r>
            <a:r>
              <a:rPr lang="fr-CH" sz="1400" i="1" dirty="0" smtClean="0"/>
              <a:t>Histogramme </a:t>
            </a:r>
            <a:r>
              <a:rPr lang="fr-CH" sz="1400" i="1" dirty="0"/>
              <a:t>des pointes </a:t>
            </a:r>
            <a:r>
              <a:rPr lang="fr-CH" sz="1400" i="1" dirty="0" smtClean="0"/>
              <a:t>d'amplitudes </a:t>
            </a:r>
            <a:r>
              <a:rPr lang="fr-CH" sz="1400" i="1" dirty="0"/>
              <a:t>pour différentes quantités de particules de </a:t>
            </a:r>
            <a:r>
              <a:rPr lang="fr-CH" sz="1400" b="1" i="1" dirty="0"/>
              <a:t>50 à 90µm </a:t>
            </a:r>
            <a:r>
              <a:rPr lang="fr-CH" sz="1400" i="1" dirty="0"/>
              <a:t>mélangées avec </a:t>
            </a:r>
            <a:r>
              <a:rPr lang="fr-CH" sz="1400" i="1" dirty="0" smtClean="0"/>
              <a:t>100mg </a:t>
            </a:r>
            <a:r>
              <a:rPr lang="fr-CH" sz="1400" i="1" dirty="0"/>
              <a:t>de particules d'un diamètre compris entre </a:t>
            </a:r>
            <a:r>
              <a:rPr lang="fr-CH" sz="1400" b="1" i="1" dirty="0"/>
              <a:t>160 et 200µm</a:t>
            </a:r>
            <a:r>
              <a:rPr lang="fr-CH" sz="1400" i="1" dirty="0"/>
              <a:t>. </a:t>
            </a:r>
            <a:endParaRPr lang="fr-CH" sz="2000" b="1" dirty="0" smtClean="0"/>
          </a:p>
          <a:p>
            <a:pPr>
              <a:lnSpc>
                <a:spcPts val="3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fr-CH" sz="2000" b="1" dirty="0"/>
              <a:t> </a:t>
            </a:r>
            <a:r>
              <a:rPr lang="fr-CH" sz="2000" b="1" dirty="0" smtClean="0"/>
              <a:t> </a:t>
            </a:r>
            <a:r>
              <a:rPr lang="fr-CH" b="1" dirty="0" smtClean="0"/>
              <a:t> Conclusions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630733" y="2260136"/>
            <a:ext cx="2095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/>
              <a:t>2</a:t>
            </a:r>
            <a:r>
              <a:rPr lang="fr-CH" sz="2800" baseline="30000" dirty="0" smtClean="0"/>
              <a:t>ère</a:t>
            </a:r>
            <a:r>
              <a:rPr lang="fr-CH" sz="2800" dirty="0" smtClean="0"/>
              <a:t> partie</a:t>
            </a:r>
            <a:endParaRPr lang="fr-CH" sz="2800" dirty="0"/>
          </a:p>
        </p:txBody>
      </p:sp>
    </p:spTree>
    <p:extLst>
      <p:ext uri="{BB962C8B-B14F-4D97-AF65-F5344CB8AC3E}">
        <p14:creationId xmlns:p14="http://schemas.microsoft.com/office/powerpoint/2010/main" val="36455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12409" t="-1" r="50445" b="57346"/>
          <a:stretch/>
        </p:blipFill>
        <p:spPr>
          <a:xfrm>
            <a:off x="610771" y="1803380"/>
            <a:ext cx="2806375" cy="364068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1184" t="48424" r="51382" b="8201"/>
          <a:stretch/>
        </p:blipFill>
        <p:spPr>
          <a:xfrm>
            <a:off x="6351693" y="1744960"/>
            <a:ext cx="2700867" cy="36652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62188" r="-1" b="56587"/>
          <a:stretch/>
        </p:blipFill>
        <p:spPr>
          <a:xfrm>
            <a:off x="3548575" y="1744960"/>
            <a:ext cx="2709985" cy="369910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68436" y="642206"/>
            <a:ext cx="8441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rgbClr val="990000"/>
                </a:solidFill>
              </a:rPr>
              <a:t>Première série de mesures structurées</a:t>
            </a:r>
          </a:p>
          <a:p>
            <a:r>
              <a:rPr lang="fr-CH" sz="800" b="1" dirty="0" smtClean="0">
                <a:solidFill>
                  <a:srgbClr val="990000"/>
                </a:solidFill>
              </a:rPr>
              <a:t> </a:t>
            </a:r>
          </a:p>
          <a:p>
            <a:r>
              <a:rPr lang="fr-CH" sz="1600" i="1" dirty="0" smtClean="0">
                <a:solidFill>
                  <a:srgbClr val="990000"/>
                </a:solidFill>
              </a:rPr>
              <a:t>Comparaison de la progression normalisée de la tension RMS du signal de "</a:t>
            </a:r>
            <a:r>
              <a:rPr lang="fr-CH" sz="1600" i="1" dirty="0" err="1" smtClean="0">
                <a:solidFill>
                  <a:srgbClr val="990000"/>
                </a:solidFill>
              </a:rPr>
              <a:t>backscattering</a:t>
            </a:r>
            <a:r>
              <a:rPr lang="fr-CH" sz="1600" i="1" dirty="0" smtClean="0">
                <a:solidFill>
                  <a:srgbClr val="990000"/>
                </a:solidFill>
              </a:rPr>
              <a:t>" en fonction de la quantité de particules (en mg) pour différents diamètres </a:t>
            </a:r>
            <a:endParaRPr lang="fr-CH" sz="1600" i="1" dirty="0">
              <a:solidFill>
                <a:srgbClr val="99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8320" y="3507649"/>
            <a:ext cx="769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solidFill>
                  <a:srgbClr val="0066FF"/>
                </a:solidFill>
              </a:rPr>
              <a:t>200mg</a:t>
            </a:r>
            <a:endParaRPr lang="fr-CH" sz="1400" b="1" dirty="0">
              <a:solidFill>
                <a:srgbClr val="0066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89218" y="2340702"/>
            <a:ext cx="769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>
                <a:solidFill>
                  <a:srgbClr val="0066FF"/>
                </a:solidFill>
              </a:rPr>
              <a:t>4</a:t>
            </a:r>
            <a:r>
              <a:rPr lang="fr-CH" sz="1400" b="1" dirty="0" smtClean="0">
                <a:solidFill>
                  <a:srgbClr val="0066FF"/>
                </a:solidFill>
              </a:rPr>
              <a:t>00mg</a:t>
            </a:r>
            <a:endParaRPr lang="fr-CH" sz="1400" b="1" dirty="0">
              <a:solidFill>
                <a:srgbClr val="0066F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23060" y="4261627"/>
            <a:ext cx="769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>
                <a:solidFill>
                  <a:srgbClr val="0066FF"/>
                </a:solidFill>
              </a:rPr>
              <a:t>1</a:t>
            </a:r>
            <a:r>
              <a:rPr lang="fr-CH" sz="1400" b="1" dirty="0" smtClean="0">
                <a:solidFill>
                  <a:srgbClr val="0066FF"/>
                </a:solidFill>
              </a:rPr>
              <a:t>00mg</a:t>
            </a:r>
            <a:endParaRPr lang="fr-CH" sz="1400" b="1" dirty="0">
              <a:solidFill>
                <a:srgbClr val="0066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911187" y="2372790"/>
            <a:ext cx="769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>
                <a:solidFill>
                  <a:srgbClr val="0066FF"/>
                </a:solidFill>
              </a:rPr>
              <a:t>4</a:t>
            </a:r>
            <a:r>
              <a:rPr lang="fr-CH" sz="1400" b="1" dirty="0" smtClean="0">
                <a:solidFill>
                  <a:srgbClr val="0066FF"/>
                </a:solidFill>
              </a:rPr>
              <a:t>00mg</a:t>
            </a:r>
            <a:endParaRPr lang="fr-CH" sz="1400" b="1" dirty="0">
              <a:solidFill>
                <a:srgbClr val="0066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852507" y="2237402"/>
            <a:ext cx="769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>
                <a:solidFill>
                  <a:srgbClr val="0066FF"/>
                </a:solidFill>
              </a:rPr>
              <a:t>4</a:t>
            </a:r>
            <a:r>
              <a:rPr lang="fr-CH" sz="1400" b="1" dirty="0" smtClean="0">
                <a:solidFill>
                  <a:srgbClr val="0066FF"/>
                </a:solidFill>
              </a:rPr>
              <a:t>00mg</a:t>
            </a:r>
            <a:endParaRPr lang="fr-CH" sz="1400" b="1" dirty="0">
              <a:solidFill>
                <a:srgbClr val="0066FF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35240" y="3085572"/>
            <a:ext cx="769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solidFill>
                  <a:srgbClr val="0066FF"/>
                </a:solidFill>
              </a:rPr>
              <a:t>200mg</a:t>
            </a:r>
            <a:endParaRPr lang="fr-CH" sz="1400" b="1" dirty="0">
              <a:solidFill>
                <a:srgbClr val="0066FF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495800" y="3754898"/>
            <a:ext cx="769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>
                <a:solidFill>
                  <a:srgbClr val="0066FF"/>
                </a:solidFill>
              </a:rPr>
              <a:t>1</a:t>
            </a:r>
            <a:r>
              <a:rPr lang="fr-CH" sz="1400" b="1" dirty="0" smtClean="0">
                <a:solidFill>
                  <a:srgbClr val="0066FF"/>
                </a:solidFill>
              </a:rPr>
              <a:t>00mg</a:t>
            </a:r>
            <a:endParaRPr lang="fr-CH" sz="1400" b="1" dirty="0">
              <a:solidFill>
                <a:srgbClr val="0066FF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671157" y="3047544"/>
            <a:ext cx="769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solidFill>
                  <a:srgbClr val="0066FF"/>
                </a:solidFill>
              </a:rPr>
              <a:t>200mg</a:t>
            </a:r>
            <a:endParaRPr lang="fr-CH" sz="1400" b="1" dirty="0">
              <a:solidFill>
                <a:srgbClr val="0066FF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355416" y="3936649"/>
            <a:ext cx="769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>
                <a:solidFill>
                  <a:srgbClr val="0066FF"/>
                </a:solidFill>
              </a:rPr>
              <a:t>1</a:t>
            </a:r>
            <a:r>
              <a:rPr lang="fr-CH" sz="1400" b="1" dirty="0" smtClean="0">
                <a:solidFill>
                  <a:srgbClr val="0066FF"/>
                </a:solidFill>
              </a:rPr>
              <a:t>00mg</a:t>
            </a:r>
            <a:endParaRPr lang="fr-CH" sz="1400" b="1" dirty="0">
              <a:solidFill>
                <a:srgbClr val="0066FF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080195" y="4396466"/>
            <a:ext cx="769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solidFill>
                  <a:srgbClr val="0066FF"/>
                </a:solidFill>
              </a:rPr>
              <a:t>55mg</a:t>
            </a:r>
            <a:endParaRPr lang="fr-CH" sz="1400" b="1" dirty="0">
              <a:solidFill>
                <a:srgbClr val="0066FF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012430" y="4424330"/>
            <a:ext cx="769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solidFill>
                  <a:srgbClr val="0066FF"/>
                </a:solidFill>
              </a:rPr>
              <a:t>55mg</a:t>
            </a:r>
            <a:endParaRPr lang="fr-CH" sz="1400" b="1" dirty="0">
              <a:solidFill>
                <a:srgbClr val="0066FF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198370" y="4648109"/>
            <a:ext cx="769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solidFill>
                  <a:srgbClr val="0066FF"/>
                </a:solidFill>
              </a:rPr>
              <a:t>55mg</a:t>
            </a:r>
            <a:endParaRPr lang="fr-CH" sz="1400" b="1" dirty="0">
              <a:solidFill>
                <a:srgbClr val="0066FF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917375" y="4883962"/>
            <a:ext cx="769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solidFill>
                  <a:srgbClr val="0066FF"/>
                </a:solidFill>
              </a:rPr>
              <a:t>32mg</a:t>
            </a:r>
            <a:endParaRPr lang="fr-CH" sz="1400" b="1" dirty="0">
              <a:solidFill>
                <a:srgbClr val="0066FF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795390" y="4801997"/>
            <a:ext cx="769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solidFill>
                  <a:srgbClr val="0066FF"/>
                </a:solidFill>
              </a:rPr>
              <a:t>32mg</a:t>
            </a:r>
            <a:endParaRPr lang="fr-CH" sz="1400" b="1" dirty="0">
              <a:solidFill>
                <a:srgbClr val="0066FF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936230" y="4727103"/>
            <a:ext cx="769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solidFill>
                  <a:srgbClr val="0066FF"/>
                </a:solidFill>
              </a:rPr>
              <a:t>32mg</a:t>
            </a:r>
            <a:endParaRPr lang="fr-CH" sz="1400" b="1" dirty="0">
              <a:solidFill>
                <a:srgbClr val="0066FF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427220" y="4990734"/>
            <a:ext cx="769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solidFill>
                  <a:srgbClr val="0066FF"/>
                </a:solidFill>
              </a:rPr>
              <a:t>20mg</a:t>
            </a:r>
            <a:endParaRPr lang="fr-CH" sz="1400" b="1" dirty="0">
              <a:solidFill>
                <a:srgbClr val="0066FF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123870" y="5099715"/>
            <a:ext cx="769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>
                <a:solidFill>
                  <a:srgbClr val="0066FF"/>
                </a:solidFill>
              </a:rPr>
              <a:t>1</a:t>
            </a:r>
            <a:r>
              <a:rPr lang="fr-CH" sz="1400" b="1" dirty="0" smtClean="0">
                <a:solidFill>
                  <a:srgbClr val="0066FF"/>
                </a:solidFill>
              </a:rPr>
              <a:t>0mg</a:t>
            </a:r>
            <a:endParaRPr lang="fr-CH" sz="1400" b="1" dirty="0">
              <a:solidFill>
                <a:srgbClr val="0066FF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572245" y="5006496"/>
            <a:ext cx="769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solidFill>
                  <a:srgbClr val="0066FF"/>
                </a:solidFill>
              </a:rPr>
              <a:t>20mg</a:t>
            </a:r>
            <a:endParaRPr lang="fr-CH" sz="1400" b="1" dirty="0">
              <a:solidFill>
                <a:srgbClr val="0066FF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109655" y="5100234"/>
            <a:ext cx="769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>
                <a:solidFill>
                  <a:srgbClr val="0066FF"/>
                </a:solidFill>
              </a:rPr>
              <a:t>1</a:t>
            </a:r>
            <a:r>
              <a:rPr lang="fr-CH" sz="1400" b="1" dirty="0" smtClean="0">
                <a:solidFill>
                  <a:srgbClr val="0066FF"/>
                </a:solidFill>
              </a:rPr>
              <a:t>0mg</a:t>
            </a:r>
            <a:endParaRPr lang="fr-CH" sz="1400" b="1" dirty="0">
              <a:solidFill>
                <a:srgbClr val="0066FF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057747" y="5129536"/>
            <a:ext cx="769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>
                <a:solidFill>
                  <a:srgbClr val="0066FF"/>
                </a:solidFill>
              </a:rPr>
              <a:t>1</a:t>
            </a:r>
            <a:r>
              <a:rPr lang="fr-CH" sz="1400" b="1" dirty="0" smtClean="0">
                <a:solidFill>
                  <a:srgbClr val="0066FF"/>
                </a:solidFill>
              </a:rPr>
              <a:t>0mg</a:t>
            </a:r>
            <a:endParaRPr lang="fr-CH" sz="1400" b="1" dirty="0">
              <a:solidFill>
                <a:srgbClr val="0066FF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475220" y="4947782"/>
            <a:ext cx="769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solidFill>
                  <a:srgbClr val="0066FF"/>
                </a:solidFill>
              </a:rPr>
              <a:t>20mg</a:t>
            </a:r>
            <a:endParaRPr lang="fr-CH" sz="1400" b="1" dirty="0">
              <a:solidFill>
                <a:srgbClr val="0066FF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0771" y="5816577"/>
            <a:ext cx="8441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smtClean="0"/>
              <a:t>Conditions de mesures: </a:t>
            </a:r>
            <a:r>
              <a:rPr lang="fr-CH" sz="1600" dirty="0" smtClean="0">
                <a:solidFill>
                  <a:srgbClr val="FF0000"/>
                </a:solidFill>
              </a:rPr>
              <a:t>rouge : </a:t>
            </a:r>
            <a:r>
              <a:rPr lang="fr-CH" sz="1600" dirty="0" err="1">
                <a:solidFill>
                  <a:srgbClr val="FF0000"/>
                </a:solidFill>
              </a:rPr>
              <a:t>b</a:t>
            </a:r>
            <a:r>
              <a:rPr lang="fr-CH" sz="1600" dirty="0" err="1" smtClean="0">
                <a:solidFill>
                  <a:srgbClr val="FF0000"/>
                </a:solidFill>
              </a:rPr>
              <a:t>urst</a:t>
            </a:r>
            <a:r>
              <a:rPr lang="fr-CH" sz="1600" dirty="0" smtClean="0">
                <a:solidFill>
                  <a:srgbClr val="FF0000"/>
                </a:solidFill>
              </a:rPr>
              <a:t> de 5µ à 9 MHz           </a:t>
            </a:r>
            <a:r>
              <a:rPr lang="fr-CH" sz="1600" dirty="0" smtClean="0">
                <a:solidFill>
                  <a:srgbClr val="0066FF"/>
                </a:solidFill>
              </a:rPr>
              <a:t>bleu :   </a:t>
            </a:r>
            <a:r>
              <a:rPr lang="fr-CH" sz="1600" dirty="0" err="1" smtClean="0">
                <a:solidFill>
                  <a:srgbClr val="0066FF"/>
                </a:solidFill>
              </a:rPr>
              <a:t>burst</a:t>
            </a:r>
            <a:r>
              <a:rPr lang="fr-CH" sz="1600" dirty="0" smtClean="0">
                <a:solidFill>
                  <a:srgbClr val="0066FF"/>
                </a:solidFill>
              </a:rPr>
              <a:t> de 500ns à 9 MHz</a:t>
            </a:r>
          </a:p>
          <a:p>
            <a:r>
              <a:rPr lang="fr-CH" sz="1600" dirty="0">
                <a:solidFill>
                  <a:srgbClr val="0066FF"/>
                </a:solidFill>
              </a:rPr>
              <a:t>	</a:t>
            </a:r>
            <a:r>
              <a:rPr lang="fr-CH" sz="1600" dirty="0" smtClean="0">
                <a:solidFill>
                  <a:srgbClr val="0066FF"/>
                </a:solidFill>
              </a:rPr>
              <a:t>	      </a:t>
            </a:r>
            <a:r>
              <a:rPr lang="fr-CH" sz="1600" dirty="0" smtClean="0">
                <a:solidFill>
                  <a:srgbClr val="00B050"/>
                </a:solidFill>
              </a:rPr>
              <a:t>vert :    </a:t>
            </a:r>
            <a:r>
              <a:rPr lang="fr-CH" sz="1600" dirty="0" err="1" smtClean="0">
                <a:solidFill>
                  <a:srgbClr val="00B050"/>
                </a:solidFill>
              </a:rPr>
              <a:t>burst</a:t>
            </a:r>
            <a:r>
              <a:rPr lang="fr-CH" sz="1600" dirty="0" smtClean="0">
                <a:solidFill>
                  <a:srgbClr val="00B050"/>
                </a:solidFill>
              </a:rPr>
              <a:t> </a:t>
            </a:r>
            <a:r>
              <a:rPr lang="fr-CH" sz="1600" dirty="0">
                <a:solidFill>
                  <a:srgbClr val="00B050"/>
                </a:solidFill>
              </a:rPr>
              <a:t>de </a:t>
            </a:r>
            <a:r>
              <a:rPr lang="fr-CH" sz="1600" dirty="0" smtClean="0">
                <a:solidFill>
                  <a:srgbClr val="00B050"/>
                </a:solidFill>
              </a:rPr>
              <a:t>600ns </a:t>
            </a:r>
            <a:r>
              <a:rPr lang="fr-CH" sz="1600" dirty="0">
                <a:solidFill>
                  <a:srgbClr val="00B050"/>
                </a:solidFill>
              </a:rPr>
              <a:t>à </a:t>
            </a:r>
            <a:r>
              <a:rPr lang="fr-CH" sz="1600" dirty="0" smtClean="0">
                <a:solidFill>
                  <a:srgbClr val="00B050"/>
                </a:solidFill>
              </a:rPr>
              <a:t>6 </a:t>
            </a:r>
            <a:r>
              <a:rPr lang="fr-CH" sz="1600" dirty="0">
                <a:solidFill>
                  <a:srgbClr val="00B050"/>
                </a:solidFill>
              </a:rPr>
              <a:t>MHz </a:t>
            </a:r>
            <a:r>
              <a:rPr lang="fr-CH" sz="1600" dirty="0" smtClean="0">
                <a:solidFill>
                  <a:srgbClr val="00B050"/>
                </a:solidFill>
              </a:rPr>
              <a:t>    </a:t>
            </a:r>
            <a:r>
              <a:rPr lang="fr-CH" sz="1600" dirty="0" smtClean="0">
                <a:solidFill>
                  <a:srgbClr val="7030A0"/>
                </a:solidFill>
              </a:rPr>
              <a:t>violet : </a:t>
            </a:r>
            <a:r>
              <a:rPr lang="fr-CH" sz="1600" dirty="0" err="1">
                <a:solidFill>
                  <a:srgbClr val="7030A0"/>
                </a:solidFill>
              </a:rPr>
              <a:t>burst</a:t>
            </a:r>
            <a:r>
              <a:rPr lang="fr-CH" sz="1600" dirty="0">
                <a:solidFill>
                  <a:srgbClr val="7030A0"/>
                </a:solidFill>
              </a:rPr>
              <a:t> de </a:t>
            </a:r>
            <a:r>
              <a:rPr lang="fr-CH" sz="1600" dirty="0" smtClean="0">
                <a:solidFill>
                  <a:srgbClr val="7030A0"/>
                </a:solidFill>
              </a:rPr>
              <a:t>400ns </a:t>
            </a:r>
            <a:r>
              <a:rPr lang="fr-CH" sz="1600" dirty="0">
                <a:solidFill>
                  <a:srgbClr val="7030A0"/>
                </a:solidFill>
              </a:rPr>
              <a:t>à </a:t>
            </a:r>
            <a:r>
              <a:rPr lang="fr-CH" sz="1600" dirty="0" smtClean="0">
                <a:solidFill>
                  <a:srgbClr val="7030A0"/>
                </a:solidFill>
              </a:rPr>
              <a:t>12 MHz</a:t>
            </a:r>
            <a:endParaRPr lang="fr-CH" sz="1600" dirty="0">
              <a:solidFill>
                <a:srgbClr val="7030A0"/>
              </a:solidFill>
            </a:endParaRPr>
          </a:p>
          <a:p>
            <a:endParaRPr lang="fr-CH" sz="1600" dirty="0">
              <a:solidFill>
                <a:srgbClr val="0066FF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75299" y="5418263"/>
            <a:ext cx="8668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0		           25min  0                                            25min  0                                          25min</a:t>
            </a:r>
            <a:endParaRPr lang="fr-CH" sz="1400" dirty="0"/>
          </a:p>
        </p:txBody>
      </p:sp>
    </p:spTree>
    <p:extLst>
      <p:ext uri="{BB962C8B-B14F-4D97-AF65-F5344CB8AC3E}">
        <p14:creationId xmlns:p14="http://schemas.microsoft.com/office/powerpoint/2010/main" val="207987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60881" t="70904" b="3263"/>
          <a:stretch/>
        </p:blipFill>
        <p:spPr>
          <a:xfrm>
            <a:off x="533660" y="2037803"/>
            <a:ext cx="2767429" cy="312613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58563" t="36305" r="3622" b="37735"/>
          <a:stretch/>
        </p:blipFill>
        <p:spPr>
          <a:xfrm>
            <a:off x="6246816" y="2072798"/>
            <a:ext cx="2705644" cy="309113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2634" t="69608" r="49696" b="4420"/>
          <a:stretch/>
        </p:blipFill>
        <p:spPr>
          <a:xfrm>
            <a:off x="3368825" y="2021997"/>
            <a:ext cx="2705644" cy="311515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7741" y="5417445"/>
            <a:ext cx="4237198" cy="400110"/>
          </a:xfrm>
          <a:prstGeom prst="rect">
            <a:avLst/>
          </a:prstGeom>
          <a:solidFill>
            <a:srgbClr val="66CCFF">
              <a:alpha val="2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H" sz="2000" b="1" dirty="0" smtClean="0">
                <a:solidFill>
                  <a:srgbClr val="FF0000"/>
                </a:solidFill>
              </a:rPr>
              <a:t>40-90µm</a:t>
            </a:r>
            <a:r>
              <a:rPr lang="fr-CH" sz="2000" b="1" dirty="0" smtClean="0"/>
              <a:t>    </a:t>
            </a:r>
            <a:r>
              <a:rPr lang="fr-CH" sz="2000" b="1" dirty="0" smtClean="0">
                <a:solidFill>
                  <a:srgbClr val="0066FF"/>
                </a:solidFill>
              </a:rPr>
              <a:t>90-125µm</a:t>
            </a:r>
            <a:r>
              <a:rPr lang="fr-CH" sz="2000" b="1" dirty="0" smtClean="0"/>
              <a:t>   </a:t>
            </a:r>
            <a:r>
              <a:rPr lang="fr-CH" sz="2000" b="1" dirty="0" smtClean="0">
                <a:solidFill>
                  <a:srgbClr val="33CC33"/>
                </a:solidFill>
              </a:rPr>
              <a:t>160-200</a:t>
            </a:r>
            <a:r>
              <a:rPr lang="fr-CH" sz="2000" b="1" dirty="0">
                <a:solidFill>
                  <a:srgbClr val="33CC33"/>
                </a:solidFill>
              </a:rPr>
              <a:t>µm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445464" y="2289960"/>
            <a:ext cx="89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/>
              <a:t>6 MHz</a:t>
            </a:r>
            <a:endParaRPr lang="fr-CH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216356" y="2289960"/>
            <a:ext cx="89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9</a:t>
            </a:r>
            <a:r>
              <a:rPr lang="fr-CH" b="1" dirty="0" smtClean="0"/>
              <a:t> MHz</a:t>
            </a:r>
            <a:endParaRPr lang="fr-CH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7046771" y="2297987"/>
            <a:ext cx="1159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/>
              <a:t>12 MHz</a:t>
            </a:r>
            <a:endParaRPr lang="fr-CH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16045" y="5145797"/>
            <a:ext cx="8668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0		         25min  0                                             25min  0                                          25min</a:t>
            </a:r>
            <a:endParaRPr lang="fr-CH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6277151" y="1840795"/>
            <a:ext cx="769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solidFill>
                  <a:srgbClr val="0066FF"/>
                </a:solidFill>
              </a:rPr>
              <a:t>0mg</a:t>
            </a:r>
            <a:endParaRPr lang="fr-CH" sz="1200" b="1" dirty="0">
              <a:solidFill>
                <a:srgbClr val="0066FF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239116" y="4299440"/>
            <a:ext cx="769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solidFill>
                  <a:srgbClr val="0066FF"/>
                </a:solidFill>
              </a:rPr>
              <a:t>55mg</a:t>
            </a:r>
            <a:endParaRPr lang="fr-CH" sz="1400" b="1" dirty="0">
              <a:solidFill>
                <a:srgbClr val="0066FF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958121" y="4535293"/>
            <a:ext cx="769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solidFill>
                  <a:srgbClr val="0066FF"/>
                </a:solidFill>
              </a:rPr>
              <a:t>32mg</a:t>
            </a:r>
            <a:endParaRPr lang="fr-CH" sz="1400" b="1" dirty="0">
              <a:solidFill>
                <a:srgbClr val="0066FF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612991" y="4657827"/>
            <a:ext cx="769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solidFill>
                  <a:srgbClr val="0066FF"/>
                </a:solidFill>
              </a:rPr>
              <a:t>20mg</a:t>
            </a:r>
            <a:endParaRPr lang="fr-CH" sz="1400" b="1" dirty="0">
              <a:solidFill>
                <a:srgbClr val="0066FF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150401" y="4751565"/>
            <a:ext cx="769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>
                <a:solidFill>
                  <a:srgbClr val="0066FF"/>
                </a:solidFill>
              </a:rPr>
              <a:t>1</a:t>
            </a:r>
            <a:r>
              <a:rPr lang="fr-CH" sz="1400" b="1" dirty="0" smtClean="0">
                <a:solidFill>
                  <a:srgbClr val="0066FF"/>
                </a:solidFill>
              </a:rPr>
              <a:t>0mg</a:t>
            </a:r>
            <a:endParaRPr lang="fr-CH" sz="1400" b="1" dirty="0">
              <a:solidFill>
                <a:srgbClr val="0066FF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338079" y="1845154"/>
            <a:ext cx="769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>
                <a:solidFill>
                  <a:srgbClr val="0066FF"/>
                </a:solidFill>
              </a:rPr>
              <a:t>4</a:t>
            </a:r>
            <a:r>
              <a:rPr lang="fr-CH" sz="1200" b="1" dirty="0" smtClean="0">
                <a:solidFill>
                  <a:srgbClr val="0066FF"/>
                </a:solidFill>
              </a:rPr>
              <a:t>00mg</a:t>
            </a:r>
            <a:endParaRPr lang="fr-CH" sz="1200" b="1" dirty="0">
              <a:solidFill>
                <a:srgbClr val="0066FF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401101" y="1826046"/>
            <a:ext cx="769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solidFill>
                  <a:srgbClr val="0066FF"/>
                </a:solidFill>
              </a:rPr>
              <a:t>0mg</a:t>
            </a:r>
            <a:endParaRPr lang="fr-CH" sz="1200" b="1" dirty="0">
              <a:solidFill>
                <a:srgbClr val="0066FF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462029" y="1830405"/>
            <a:ext cx="769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>
                <a:solidFill>
                  <a:srgbClr val="0066FF"/>
                </a:solidFill>
              </a:rPr>
              <a:t>4</a:t>
            </a:r>
            <a:r>
              <a:rPr lang="fr-CH" sz="1200" b="1" dirty="0" smtClean="0">
                <a:solidFill>
                  <a:srgbClr val="0066FF"/>
                </a:solidFill>
              </a:rPr>
              <a:t>00mg</a:t>
            </a:r>
            <a:endParaRPr lang="fr-CH" sz="1200" b="1" dirty="0">
              <a:solidFill>
                <a:srgbClr val="0066FF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33660" y="1812886"/>
            <a:ext cx="769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solidFill>
                  <a:srgbClr val="0066FF"/>
                </a:solidFill>
              </a:rPr>
              <a:t>0mg</a:t>
            </a:r>
            <a:endParaRPr lang="fr-CH" sz="1200" b="1" dirty="0">
              <a:solidFill>
                <a:srgbClr val="0066FF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594588" y="1817245"/>
            <a:ext cx="769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>
                <a:solidFill>
                  <a:srgbClr val="0066FF"/>
                </a:solidFill>
              </a:rPr>
              <a:t>4</a:t>
            </a:r>
            <a:r>
              <a:rPr lang="fr-CH" sz="1200" b="1" dirty="0" smtClean="0">
                <a:solidFill>
                  <a:srgbClr val="0066FF"/>
                </a:solidFill>
              </a:rPr>
              <a:t>00mg</a:t>
            </a:r>
            <a:endParaRPr lang="fr-CH" sz="1200" b="1" dirty="0">
              <a:solidFill>
                <a:srgbClr val="0066FF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49382" y="626471"/>
            <a:ext cx="857937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rgbClr val="990000"/>
                </a:solidFill>
              </a:rPr>
              <a:t>Première série de mesures structurées (suite)</a:t>
            </a:r>
          </a:p>
          <a:p>
            <a:r>
              <a:rPr lang="fr-CH" sz="1200" b="1" dirty="0" smtClean="0">
                <a:solidFill>
                  <a:srgbClr val="990000"/>
                </a:solidFill>
              </a:rPr>
              <a:t> </a:t>
            </a:r>
            <a:endParaRPr lang="fr-CH" sz="800" b="1" dirty="0" smtClean="0">
              <a:solidFill>
                <a:srgbClr val="990000"/>
              </a:solidFill>
            </a:endParaRPr>
          </a:p>
          <a:p>
            <a:r>
              <a:rPr lang="fr-CH" sz="1600" i="1" dirty="0" smtClean="0">
                <a:solidFill>
                  <a:srgbClr val="990000"/>
                </a:solidFill>
              </a:rPr>
              <a:t>Comparaison de la progression normalisée de la tension RMS du signal de "</a:t>
            </a:r>
            <a:r>
              <a:rPr lang="fr-CH" sz="1600" i="1" dirty="0" err="1" smtClean="0">
                <a:solidFill>
                  <a:srgbClr val="990000"/>
                </a:solidFill>
              </a:rPr>
              <a:t>backscattering</a:t>
            </a:r>
            <a:r>
              <a:rPr lang="fr-CH" sz="1600" i="1" dirty="0" smtClean="0">
                <a:solidFill>
                  <a:srgbClr val="990000"/>
                </a:solidFill>
              </a:rPr>
              <a:t>" en fonction de la quantité de particules (en mg) pour différentes fréquences </a:t>
            </a:r>
            <a:endParaRPr lang="fr-CH" sz="1600" i="1" dirty="0">
              <a:solidFill>
                <a:srgbClr val="99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73183" y="5891542"/>
            <a:ext cx="8670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Constatation: </a:t>
            </a:r>
            <a:r>
              <a:rPr lang="fr-CH" sz="1400" dirty="0" smtClean="0"/>
              <a:t>la détection de petites quantités à petits diamètres est bien meilleures à 12 MHz qu'à 6 MHz; un résultat logique puisque la longueur de l'onde acoustique est deux fois plus petite à 12 MHz qu'à 6 MHz</a:t>
            </a:r>
            <a:endParaRPr lang="fr-CH" sz="1400" dirty="0"/>
          </a:p>
        </p:txBody>
      </p:sp>
    </p:spTree>
    <p:extLst>
      <p:ext uri="{BB962C8B-B14F-4D97-AF65-F5344CB8AC3E}">
        <p14:creationId xmlns:p14="http://schemas.microsoft.com/office/powerpoint/2010/main" val="135675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666750" y="2066924"/>
            <a:ext cx="8267700" cy="43910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17134" t="10007" r="24693" b="16066"/>
          <a:stretch/>
        </p:blipFill>
        <p:spPr>
          <a:xfrm>
            <a:off x="771525" y="2066925"/>
            <a:ext cx="4124325" cy="40671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17660" t="10613" r="26156" b="16499"/>
          <a:stretch/>
        </p:blipFill>
        <p:spPr>
          <a:xfrm>
            <a:off x="4933950" y="2105025"/>
            <a:ext cx="4000500" cy="401002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68436" y="642206"/>
            <a:ext cx="8461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rgbClr val="990000"/>
                </a:solidFill>
              </a:rPr>
              <a:t>Deuxième série de </a:t>
            </a:r>
            <a:r>
              <a:rPr lang="fr-CH" sz="2400" b="1" dirty="0">
                <a:solidFill>
                  <a:srgbClr val="990000"/>
                </a:solidFill>
              </a:rPr>
              <a:t>mesures </a:t>
            </a:r>
            <a:r>
              <a:rPr lang="fr-CH" sz="2400" b="1" dirty="0" smtClean="0">
                <a:solidFill>
                  <a:srgbClr val="990000"/>
                </a:solidFill>
              </a:rPr>
              <a:t>structurées</a:t>
            </a:r>
            <a:endParaRPr lang="fr-CH" sz="2400" b="1" dirty="0" smtClean="0">
              <a:solidFill>
                <a:srgbClr val="990000"/>
              </a:solidFill>
            </a:endParaRPr>
          </a:p>
          <a:p>
            <a:r>
              <a:rPr lang="fr-CH" sz="800" b="1" dirty="0" smtClean="0">
                <a:solidFill>
                  <a:srgbClr val="990000"/>
                </a:solidFill>
              </a:rPr>
              <a:t> </a:t>
            </a:r>
          </a:p>
          <a:p>
            <a:r>
              <a:rPr lang="fr-CH" sz="1600" i="1" dirty="0" smtClean="0">
                <a:solidFill>
                  <a:srgbClr val="990000"/>
                </a:solidFill>
              </a:rPr>
              <a:t>Deux séries de 10 acquisitions de signaux montrant le "</a:t>
            </a:r>
            <a:r>
              <a:rPr lang="fr-CH" sz="1600" i="1" dirty="0" err="1" smtClean="0">
                <a:solidFill>
                  <a:srgbClr val="990000"/>
                </a:solidFill>
              </a:rPr>
              <a:t>backscattering</a:t>
            </a:r>
            <a:r>
              <a:rPr lang="fr-CH" sz="1600" i="1" dirty="0">
                <a:solidFill>
                  <a:srgbClr val="990000"/>
                </a:solidFill>
              </a:rPr>
              <a:t>" pour des grandes particules (160 à 200µm) et pour un mélange de grandes et petites particules (50 à 90µm</a:t>
            </a:r>
            <a:r>
              <a:rPr lang="fr-CH" sz="1600" i="1" dirty="0" smtClean="0">
                <a:solidFill>
                  <a:srgbClr val="990000"/>
                </a:solidFill>
              </a:rPr>
              <a:t>).</a:t>
            </a:r>
          </a:p>
          <a:p>
            <a:r>
              <a:rPr lang="fr-CH" sz="400" i="1" dirty="0" smtClean="0">
                <a:solidFill>
                  <a:srgbClr val="990000"/>
                </a:solidFill>
              </a:rPr>
              <a:t> </a:t>
            </a:r>
            <a:endParaRPr lang="fr-CH" sz="400" i="1" dirty="0" smtClean="0">
              <a:solidFill>
                <a:srgbClr val="990000"/>
              </a:solidFill>
            </a:endParaRPr>
          </a:p>
          <a:p>
            <a:r>
              <a:rPr lang="fr-CH" sz="1600" i="1" dirty="0" smtClean="0">
                <a:solidFill>
                  <a:srgbClr val="990000"/>
                </a:solidFill>
              </a:rPr>
              <a:t>          </a:t>
            </a:r>
            <a:r>
              <a:rPr lang="fr-CH" sz="1600" b="1" i="1" dirty="0" smtClean="0">
                <a:solidFill>
                  <a:srgbClr val="0066FF"/>
                </a:solidFill>
              </a:rPr>
              <a:t>Gauche : 100mg / 160-200µm              Droite: 100mg/160-200µm + 20mg/50-90µm</a:t>
            </a:r>
            <a:endParaRPr lang="fr-CH" sz="1600" b="1" i="1" dirty="0">
              <a:solidFill>
                <a:srgbClr val="0066FF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14447" t="91595" r="33157" b="3211"/>
          <a:stretch/>
        </p:blipFill>
        <p:spPr>
          <a:xfrm>
            <a:off x="771526" y="6067425"/>
            <a:ext cx="3714750" cy="2857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l="14447" t="91595" r="33157" b="3211"/>
          <a:stretch/>
        </p:blipFill>
        <p:spPr>
          <a:xfrm>
            <a:off x="5076825" y="6067425"/>
            <a:ext cx="37147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2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476250" y="1685925"/>
            <a:ext cx="8553450" cy="46958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8803" t="14108" r="3095" b="4704"/>
          <a:stretch/>
        </p:blipFill>
        <p:spPr>
          <a:xfrm>
            <a:off x="476250" y="1685924"/>
            <a:ext cx="8553450" cy="246842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68436" y="642206"/>
            <a:ext cx="846126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rgbClr val="990000"/>
                </a:solidFill>
              </a:rPr>
              <a:t>Deuxième série de mesures </a:t>
            </a:r>
            <a:r>
              <a:rPr lang="fr-CH" sz="2400" b="1" dirty="0" smtClean="0">
                <a:solidFill>
                  <a:srgbClr val="990000"/>
                </a:solidFill>
              </a:rPr>
              <a:t>structurées (suite)</a:t>
            </a:r>
            <a:endParaRPr lang="fr-CH" sz="2400" b="1" dirty="0" smtClean="0">
              <a:solidFill>
                <a:srgbClr val="990000"/>
              </a:solidFill>
            </a:endParaRPr>
          </a:p>
          <a:p>
            <a:r>
              <a:rPr lang="fr-CH" sz="600" b="1" dirty="0" smtClean="0">
                <a:solidFill>
                  <a:srgbClr val="990000"/>
                </a:solidFill>
              </a:rPr>
              <a:t> </a:t>
            </a:r>
          </a:p>
          <a:p>
            <a:r>
              <a:rPr lang="fr-CH" sz="1600" i="1" dirty="0" smtClean="0">
                <a:solidFill>
                  <a:srgbClr val="990000"/>
                </a:solidFill>
              </a:rPr>
              <a:t>Deux acquisitions de signaux </a:t>
            </a:r>
            <a:r>
              <a:rPr lang="fr-CH" sz="1600" i="1" dirty="0" smtClean="0">
                <a:solidFill>
                  <a:srgbClr val="990000"/>
                </a:solidFill>
              </a:rPr>
              <a:t>de 12 </a:t>
            </a:r>
            <a:r>
              <a:rPr lang="fr-CH" sz="1600" i="1" dirty="0" smtClean="0">
                <a:solidFill>
                  <a:srgbClr val="990000"/>
                </a:solidFill>
              </a:rPr>
              <a:t>MHz </a:t>
            </a:r>
            <a:r>
              <a:rPr lang="fr-CH" sz="1600" i="1" dirty="0" smtClean="0">
                <a:solidFill>
                  <a:srgbClr val="990000"/>
                </a:solidFill>
              </a:rPr>
              <a:t>montrant </a:t>
            </a:r>
            <a:r>
              <a:rPr lang="fr-CH" sz="1600" i="1" dirty="0" smtClean="0">
                <a:solidFill>
                  <a:srgbClr val="990000"/>
                </a:solidFill>
              </a:rPr>
              <a:t>le "</a:t>
            </a:r>
            <a:r>
              <a:rPr lang="fr-CH" sz="1600" i="1" dirty="0" err="1" smtClean="0">
                <a:solidFill>
                  <a:srgbClr val="990000"/>
                </a:solidFill>
              </a:rPr>
              <a:t>backscattering</a:t>
            </a:r>
            <a:r>
              <a:rPr lang="fr-CH" sz="1600" i="1" dirty="0" smtClean="0">
                <a:solidFill>
                  <a:srgbClr val="990000"/>
                </a:solidFill>
              </a:rPr>
              <a:t>" pour des grandes particules (160 à 200µm) et pour un mélange de grandes et petites </a:t>
            </a:r>
            <a:r>
              <a:rPr lang="fr-CH" sz="1600" i="1" dirty="0">
                <a:solidFill>
                  <a:srgbClr val="990000"/>
                </a:solidFill>
              </a:rPr>
              <a:t>particules </a:t>
            </a:r>
            <a:r>
              <a:rPr lang="fr-CH" sz="1600" i="1" dirty="0" smtClean="0">
                <a:solidFill>
                  <a:srgbClr val="990000"/>
                </a:solidFill>
              </a:rPr>
              <a:t>(50 </a:t>
            </a:r>
            <a:r>
              <a:rPr lang="fr-CH" sz="1600" i="1" dirty="0">
                <a:solidFill>
                  <a:srgbClr val="990000"/>
                </a:solidFill>
              </a:rPr>
              <a:t>à 9</a:t>
            </a:r>
            <a:r>
              <a:rPr lang="fr-CH" sz="1600" i="1" dirty="0" smtClean="0">
                <a:solidFill>
                  <a:srgbClr val="990000"/>
                </a:solidFill>
              </a:rPr>
              <a:t>0µm). </a:t>
            </a:r>
            <a:r>
              <a:rPr lang="fr-CH" sz="1600" i="1" dirty="0" smtClean="0">
                <a:solidFill>
                  <a:srgbClr val="990000"/>
                </a:solidFill>
              </a:rPr>
              <a:t> </a:t>
            </a:r>
            <a:endParaRPr lang="fr-CH" sz="1600" b="1" i="1" dirty="0">
              <a:solidFill>
                <a:srgbClr val="0066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800725" y="1746511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i="1" dirty="0" smtClean="0">
                <a:solidFill>
                  <a:srgbClr val="0066FF"/>
                </a:solidFill>
              </a:rPr>
              <a:t>100mg / </a:t>
            </a:r>
            <a:r>
              <a:rPr lang="fr-CH" b="1" i="1" dirty="0">
                <a:solidFill>
                  <a:srgbClr val="0066FF"/>
                </a:solidFill>
              </a:rPr>
              <a:t>160-200µm</a:t>
            </a:r>
            <a:endParaRPr lang="fr-CH" dirty="0"/>
          </a:p>
        </p:txBody>
      </p:sp>
      <p:sp>
        <p:nvSpPr>
          <p:cNvPr id="6" name="ZoneTexte 5"/>
          <p:cNvSpPr txBox="1"/>
          <p:nvPr/>
        </p:nvSpPr>
        <p:spPr>
          <a:xfrm>
            <a:off x="4647652" y="4249156"/>
            <a:ext cx="436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i="1" dirty="0" smtClean="0">
                <a:solidFill>
                  <a:srgbClr val="FF0000"/>
                </a:solidFill>
              </a:rPr>
              <a:t>100mg / 160-200µm </a:t>
            </a:r>
            <a:r>
              <a:rPr lang="fr-CH" b="1" i="1" dirty="0">
                <a:solidFill>
                  <a:srgbClr val="FF0000"/>
                </a:solidFill>
              </a:rPr>
              <a:t>+ </a:t>
            </a:r>
            <a:r>
              <a:rPr lang="fr-CH" b="1" i="1" dirty="0" smtClean="0">
                <a:solidFill>
                  <a:srgbClr val="FF0000"/>
                </a:solidFill>
              </a:rPr>
              <a:t>20mg / 50-90µm</a:t>
            </a:r>
            <a:endParaRPr lang="fr-CH" dirty="0">
              <a:solidFill>
                <a:srgbClr val="FF0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9560" t="24628" r="2632" b="12735"/>
          <a:stretch/>
        </p:blipFill>
        <p:spPr>
          <a:xfrm>
            <a:off x="495847" y="4190007"/>
            <a:ext cx="8514255" cy="214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476250" y="1685925"/>
            <a:ext cx="8553450" cy="46958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8803" t="14108" r="3095" b="4704"/>
          <a:stretch/>
        </p:blipFill>
        <p:spPr>
          <a:xfrm>
            <a:off x="476250" y="1685925"/>
            <a:ext cx="8553450" cy="249555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68436" y="642206"/>
            <a:ext cx="846126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rgbClr val="990000"/>
                </a:solidFill>
              </a:rPr>
              <a:t>Deuxième série de mesures </a:t>
            </a:r>
            <a:r>
              <a:rPr lang="fr-CH" sz="2400" b="1" dirty="0" smtClean="0">
                <a:solidFill>
                  <a:srgbClr val="990000"/>
                </a:solidFill>
              </a:rPr>
              <a:t>structurées (suite)</a:t>
            </a:r>
            <a:endParaRPr lang="fr-CH" sz="2400" b="1" dirty="0" smtClean="0">
              <a:solidFill>
                <a:srgbClr val="990000"/>
              </a:solidFill>
            </a:endParaRPr>
          </a:p>
          <a:p>
            <a:r>
              <a:rPr lang="fr-CH" sz="600" b="1" dirty="0" smtClean="0">
                <a:solidFill>
                  <a:srgbClr val="990000"/>
                </a:solidFill>
              </a:rPr>
              <a:t> </a:t>
            </a:r>
          </a:p>
          <a:p>
            <a:r>
              <a:rPr lang="fr-CH" sz="1600" i="1" dirty="0" smtClean="0">
                <a:solidFill>
                  <a:srgbClr val="990000"/>
                </a:solidFill>
              </a:rPr>
              <a:t>Deux acquisitions de signaux </a:t>
            </a:r>
            <a:r>
              <a:rPr lang="fr-CH" sz="1600" i="1" dirty="0" smtClean="0">
                <a:solidFill>
                  <a:srgbClr val="990000"/>
                </a:solidFill>
              </a:rPr>
              <a:t>de 12 </a:t>
            </a:r>
            <a:r>
              <a:rPr lang="fr-CH" sz="1600" i="1" dirty="0" smtClean="0">
                <a:solidFill>
                  <a:srgbClr val="990000"/>
                </a:solidFill>
              </a:rPr>
              <a:t>MHz </a:t>
            </a:r>
            <a:r>
              <a:rPr lang="fr-CH" sz="1600" i="1" dirty="0" smtClean="0">
                <a:solidFill>
                  <a:srgbClr val="990000"/>
                </a:solidFill>
              </a:rPr>
              <a:t>montrant </a:t>
            </a:r>
            <a:r>
              <a:rPr lang="fr-CH" sz="1600" i="1" dirty="0" smtClean="0">
                <a:solidFill>
                  <a:srgbClr val="990000"/>
                </a:solidFill>
              </a:rPr>
              <a:t>le "</a:t>
            </a:r>
            <a:r>
              <a:rPr lang="fr-CH" sz="1600" i="1" dirty="0" err="1" smtClean="0">
                <a:solidFill>
                  <a:srgbClr val="990000"/>
                </a:solidFill>
              </a:rPr>
              <a:t>backscattering</a:t>
            </a:r>
            <a:r>
              <a:rPr lang="fr-CH" sz="1600" i="1" dirty="0" smtClean="0">
                <a:solidFill>
                  <a:srgbClr val="990000"/>
                </a:solidFill>
              </a:rPr>
              <a:t>" pour des grandes particules (160 à 200µm) et pour un mélange de grandes et petites </a:t>
            </a:r>
            <a:r>
              <a:rPr lang="fr-CH" sz="1600" i="1" dirty="0">
                <a:solidFill>
                  <a:srgbClr val="990000"/>
                </a:solidFill>
              </a:rPr>
              <a:t>particules </a:t>
            </a:r>
            <a:r>
              <a:rPr lang="fr-CH" sz="1600" i="1" dirty="0" smtClean="0">
                <a:solidFill>
                  <a:srgbClr val="990000"/>
                </a:solidFill>
              </a:rPr>
              <a:t>(50 </a:t>
            </a:r>
            <a:r>
              <a:rPr lang="fr-CH" sz="1600" i="1" dirty="0">
                <a:solidFill>
                  <a:srgbClr val="990000"/>
                </a:solidFill>
              </a:rPr>
              <a:t>à 9</a:t>
            </a:r>
            <a:r>
              <a:rPr lang="fr-CH" sz="1600" i="1" dirty="0" smtClean="0">
                <a:solidFill>
                  <a:srgbClr val="990000"/>
                </a:solidFill>
              </a:rPr>
              <a:t>0µm). </a:t>
            </a:r>
            <a:r>
              <a:rPr lang="fr-CH" sz="1600" i="1" dirty="0" smtClean="0">
                <a:solidFill>
                  <a:srgbClr val="990000"/>
                </a:solidFill>
              </a:rPr>
              <a:t> </a:t>
            </a:r>
            <a:endParaRPr lang="fr-CH" sz="1600" b="1" i="1" dirty="0">
              <a:solidFill>
                <a:srgbClr val="0066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800725" y="1746511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i="1" dirty="0" smtClean="0">
                <a:solidFill>
                  <a:srgbClr val="0066FF"/>
                </a:solidFill>
              </a:rPr>
              <a:t>100mg / </a:t>
            </a:r>
            <a:r>
              <a:rPr lang="fr-CH" b="1" i="1" dirty="0">
                <a:solidFill>
                  <a:srgbClr val="0066FF"/>
                </a:solidFill>
              </a:rPr>
              <a:t>160-200µm</a:t>
            </a:r>
            <a:endParaRPr lang="fr-CH" dirty="0"/>
          </a:p>
        </p:txBody>
      </p:sp>
      <p:sp>
        <p:nvSpPr>
          <p:cNvPr id="6" name="ZoneTexte 5"/>
          <p:cNvSpPr txBox="1"/>
          <p:nvPr/>
        </p:nvSpPr>
        <p:spPr>
          <a:xfrm>
            <a:off x="4564605" y="4208102"/>
            <a:ext cx="436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i="1" dirty="0" smtClean="0">
                <a:solidFill>
                  <a:srgbClr val="FF0000"/>
                </a:solidFill>
              </a:rPr>
              <a:t>100mg / 160-200µm </a:t>
            </a:r>
            <a:r>
              <a:rPr lang="fr-CH" b="1" i="1" dirty="0">
                <a:solidFill>
                  <a:srgbClr val="FF0000"/>
                </a:solidFill>
              </a:rPr>
              <a:t>+ </a:t>
            </a:r>
            <a:r>
              <a:rPr lang="fr-CH" b="1" i="1" dirty="0">
                <a:solidFill>
                  <a:srgbClr val="FF0000"/>
                </a:solidFill>
              </a:rPr>
              <a:t>8</a:t>
            </a:r>
            <a:r>
              <a:rPr lang="fr-CH" b="1" i="1" dirty="0" smtClean="0">
                <a:solidFill>
                  <a:srgbClr val="FF0000"/>
                </a:solidFill>
              </a:rPr>
              <a:t>0mg </a:t>
            </a:r>
            <a:r>
              <a:rPr lang="fr-CH" b="1" i="1" dirty="0" smtClean="0">
                <a:solidFill>
                  <a:srgbClr val="FF0000"/>
                </a:solidFill>
              </a:rPr>
              <a:t>/ 50-90µm</a:t>
            </a:r>
            <a:endParaRPr lang="fr-CH" dirty="0">
              <a:solidFill>
                <a:srgbClr val="FF0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9224" t="24170" r="2787" b="12962"/>
          <a:stretch/>
        </p:blipFill>
        <p:spPr>
          <a:xfrm>
            <a:off x="555672" y="4135316"/>
            <a:ext cx="8442401" cy="221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68436" y="642206"/>
            <a:ext cx="83279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rgbClr val="990000"/>
                </a:solidFill>
              </a:rPr>
              <a:t>Deuxième série de mesures structurées       a) 12 MHz</a:t>
            </a:r>
          </a:p>
          <a:p>
            <a:r>
              <a:rPr lang="fr-CH" sz="800" b="1" dirty="0" smtClean="0">
                <a:solidFill>
                  <a:srgbClr val="990000"/>
                </a:solidFill>
              </a:rPr>
              <a:t> </a:t>
            </a:r>
          </a:p>
          <a:p>
            <a:r>
              <a:rPr lang="fr-CH" sz="1600" i="1" dirty="0" smtClean="0">
                <a:solidFill>
                  <a:srgbClr val="990000"/>
                </a:solidFill>
              </a:rPr>
              <a:t>Evolution de l'histogramme des pointes d'amplitudes des signaux de "</a:t>
            </a:r>
            <a:r>
              <a:rPr lang="fr-CH" sz="1600" i="1" dirty="0" err="1" smtClean="0">
                <a:solidFill>
                  <a:srgbClr val="990000"/>
                </a:solidFill>
              </a:rPr>
              <a:t>backscattering</a:t>
            </a:r>
            <a:r>
              <a:rPr lang="fr-CH" sz="1600" i="1" dirty="0" smtClean="0">
                <a:solidFill>
                  <a:srgbClr val="990000"/>
                </a:solidFill>
              </a:rPr>
              <a:t>" pour différentes quantités de particules de </a:t>
            </a:r>
            <a:r>
              <a:rPr lang="fr-CH" b="1" i="1" dirty="0" smtClean="0">
                <a:solidFill>
                  <a:srgbClr val="FF0000"/>
                </a:solidFill>
              </a:rPr>
              <a:t>50 à 90µm </a:t>
            </a:r>
            <a:r>
              <a:rPr lang="fr-CH" sz="1600" i="1" dirty="0" smtClean="0">
                <a:solidFill>
                  <a:srgbClr val="990000"/>
                </a:solidFill>
              </a:rPr>
              <a:t>mélangées avec 100mg de particules d'un diamètre compris entre </a:t>
            </a:r>
            <a:r>
              <a:rPr lang="fr-CH" b="1" i="1" dirty="0" smtClean="0">
                <a:solidFill>
                  <a:srgbClr val="000099"/>
                </a:solidFill>
              </a:rPr>
              <a:t>160 et 200µm</a:t>
            </a:r>
            <a:r>
              <a:rPr lang="fr-CH" sz="1600" i="1" dirty="0" smtClean="0">
                <a:solidFill>
                  <a:srgbClr val="990000"/>
                </a:solidFill>
              </a:rPr>
              <a:t>. </a:t>
            </a:r>
            <a:endParaRPr lang="fr-CH" sz="1600" i="1" dirty="0">
              <a:solidFill>
                <a:srgbClr val="990000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69554" y="2133626"/>
            <a:ext cx="3986638" cy="2086462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4"/>
          <a:stretch>
            <a:fillRect/>
          </a:stretch>
        </p:blipFill>
        <p:spPr>
          <a:xfrm>
            <a:off x="669554" y="4345707"/>
            <a:ext cx="3986638" cy="2086462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5"/>
          <a:stretch>
            <a:fillRect/>
          </a:stretch>
        </p:blipFill>
        <p:spPr>
          <a:xfrm>
            <a:off x="4909711" y="2133626"/>
            <a:ext cx="3986638" cy="2086462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6"/>
          <a:stretch>
            <a:fillRect/>
          </a:stretch>
        </p:blipFill>
        <p:spPr>
          <a:xfrm>
            <a:off x="4909712" y="4330701"/>
            <a:ext cx="3986638" cy="20742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2974" y="2126687"/>
            <a:ext cx="3713217" cy="355803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smtClean="0">
                <a:latin typeface="Tahoma" panose="020B0604030504040204" pitchFamily="34" charset="0"/>
                <a:ea typeface="Calibri" panose="020F0502020204030204" pitchFamily="34" charset="0"/>
              </a:rPr>
              <a:t>+10mg de particules de 50-90um</a:t>
            </a:r>
            <a:endParaRPr lang="fr-CH" sz="16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3132" y="2138326"/>
            <a:ext cx="3713217" cy="355803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smtClean="0">
                <a:latin typeface="Tahoma" panose="020B0604030504040204" pitchFamily="34" charset="0"/>
                <a:ea typeface="Calibri" panose="020F0502020204030204" pitchFamily="34" charset="0"/>
              </a:rPr>
              <a:t>+40mg de particules de 50-90um</a:t>
            </a:r>
            <a:endParaRPr lang="fr-CH" sz="16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974" y="4342172"/>
            <a:ext cx="3713217" cy="355803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smtClean="0">
                <a:latin typeface="Tahoma" panose="020B0604030504040204" pitchFamily="34" charset="0"/>
                <a:ea typeface="Calibri" panose="020F0502020204030204" pitchFamily="34" charset="0"/>
              </a:rPr>
              <a:t>+20mg de particules de 50-90um</a:t>
            </a:r>
            <a:endParaRPr lang="fr-CH" sz="16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91174" y="4346513"/>
            <a:ext cx="3305173" cy="322845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 smtClean="0">
                <a:latin typeface="Tahoma" panose="020B0604030504040204" pitchFamily="34" charset="0"/>
                <a:ea typeface="Calibri" panose="020F0502020204030204" pitchFamily="34" charset="0"/>
              </a:rPr>
              <a:t>+80mg de particules de 50-90um</a:t>
            </a:r>
            <a:endParaRPr lang="fr-CH" sz="14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-5400000">
            <a:off x="-393254" y="3050278"/>
            <a:ext cx="2093403" cy="246221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1000" b="1" dirty="0" smtClean="0"/>
              <a:t>           Nbr. d'événements</a:t>
            </a:r>
            <a:endParaRPr lang="fr-CH" sz="10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3894191" y="4001391"/>
            <a:ext cx="754009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800" b="1" dirty="0" smtClean="0"/>
              <a:t>Amplitude</a:t>
            </a:r>
            <a:endParaRPr lang="fr-CH" sz="800" b="1" dirty="0"/>
          </a:p>
        </p:txBody>
      </p:sp>
      <p:sp>
        <p:nvSpPr>
          <p:cNvPr id="17" name="ZoneTexte 16"/>
          <p:cNvSpPr txBox="1"/>
          <p:nvPr/>
        </p:nvSpPr>
        <p:spPr>
          <a:xfrm rot="-5400000">
            <a:off x="3826531" y="3053747"/>
            <a:ext cx="2086464" cy="246221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1000" b="1" dirty="0" smtClean="0"/>
              <a:t>           Nbr. d'événements</a:t>
            </a:r>
            <a:endParaRPr lang="fr-CH" sz="1000" b="1" dirty="0"/>
          </a:p>
        </p:txBody>
      </p:sp>
      <p:sp>
        <p:nvSpPr>
          <p:cNvPr id="18" name="ZoneTexte 17"/>
          <p:cNvSpPr txBox="1"/>
          <p:nvPr/>
        </p:nvSpPr>
        <p:spPr>
          <a:xfrm rot="-5400000">
            <a:off x="3860631" y="5250299"/>
            <a:ext cx="2069064" cy="246221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1000" b="1" dirty="0" smtClean="0"/>
              <a:t>           Nbr. d'événements</a:t>
            </a:r>
            <a:endParaRPr lang="fr-CH" sz="1000" b="1" dirty="0"/>
          </a:p>
        </p:txBody>
      </p:sp>
      <p:sp>
        <p:nvSpPr>
          <p:cNvPr id="19" name="ZoneTexte 18"/>
          <p:cNvSpPr txBox="1"/>
          <p:nvPr/>
        </p:nvSpPr>
        <p:spPr>
          <a:xfrm rot="-5400000">
            <a:off x="-391438" y="5272178"/>
            <a:ext cx="2069064" cy="246221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1000" b="1" dirty="0" smtClean="0"/>
              <a:t>           Nbr. d'événements</a:t>
            </a:r>
            <a:endParaRPr lang="fr-CH" sz="10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8147050" y="4009344"/>
            <a:ext cx="754009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800" b="1" dirty="0" smtClean="0"/>
              <a:t>Amplitude</a:t>
            </a:r>
            <a:endParaRPr lang="fr-CH" sz="8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8147050" y="6193498"/>
            <a:ext cx="754009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800" b="1" dirty="0" smtClean="0"/>
              <a:t>Amplitude</a:t>
            </a:r>
            <a:endParaRPr lang="fr-CH" sz="8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3892831" y="6208545"/>
            <a:ext cx="754009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800" b="1" dirty="0" smtClean="0"/>
              <a:t>Amplitude</a:t>
            </a:r>
            <a:endParaRPr lang="fr-CH" sz="800" b="1" dirty="0"/>
          </a:p>
        </p:txBody>
      </p:sp>
    </p:spTree>
    <p:extLst>
      <p:ext uri="{BB962C8B-B14F-4D97-AF65-F5344CB8AC3E}">
        <p14:creationId xmlns:p14="http://schemas.microsoft.com/office/powerpoint/2010/main" val="218393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/>
          <p:nvPr/>
        </p:nvPicPr>
        <p:blipFill>
          <a:blip r:embed="rId3"/>
          <a:stretch>
            <a:fillRect/>
          </a:stretch>
        </p:blipFill>
        <p:spPr>
          <a:xfrm>
            <a:off x="4900189" y="4402001"/>
            <a:ext cx="3986636" cy="2002938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4907542" y="2141037"/>
            <a:ext cx="3986636" cy="2079051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5"/>
          <a:stretch>
            <a:fillRect/>
          </a:stretch>
        </p:blipFill>
        <p:spPr>
          <a:xfrm>
            <a:off x="666749" y="4348599"/>
            <a:ext cx="3986637" cy="2083570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6"/>
          <a:stretch>
            <a:fillRect/>
          </a:stretch>
        </p:blipFill>
        <p:spPr>
          <a:xfrm>
            <a:off x="669554" y="2141037"/>
            <a:ext cx="3986637" cy="207905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68436" y="642206"/>
            <a:ext cx="83279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rgbClr val="990000"/>
                </a:solidFill>
              </a:rPr>
              <a:t>Deuxième série de mesures structurées       b)  9 MHz</a:t>
            </a:r>
          </a:p>
          <a:p>
            <a:r>
              <a:rPr lang="fr-CH" sz="800" b="1" dirty="0" smtClean="0">
                <a:solidFill>
                  <a:srgbClr val="990000"/>
                </a:solidFill>
              </a:rPr>
              <a:t> </a:t>
            </a:r>
          </a:p>
          <a:p>
            <a:r>
              <a:rPr lang="fr-CH" sz="1600" i="1" dirty="0" smtClean="0">
                <a:solidFill>
                  <a:srgbClr val="990000"/>
                </a:solidFill>
              </a:rPr>
              <a:t>Evolution de l'histogramme des pointes d'amplitudes des signaux de "</a:t>
            </a:r>
            <a:r>
              <a:rPr lang="fr-CH" sz="1600" i="1" dirty="0" err="1" smtClean="0">
                <a:solidFill>
                  <a:srgbClr val="990000"/>
                </a:solidFill>
              </a:rPr>
              <a:t>backscattering</a:t>
            </a:r>
            <a:r>
              <a:rPr lang="fr-CH" sz="1600" i="1" dirty="0" smtClean="0">
                <a:solidFill>
                  <a:srgbClr val="990000"/>
                </a:solidFill>
              </a:rPr>
              <a:t>" pour différentes quantités de particules de </a:t>
            </a:r>
            <a:r>
              <a:rPr lang="fr-CH" b="1" i="1" dirty="0" smtClean="0">
                <a:solidFill>
                  <a:srgbClr val="FF0000"/>
                </a:solidFill>
              </a:rPr>
              <a:t>50 à 90µm </a:t>
            </a:r>
            <a:r>
              <a:rPr lang="fr-CH" sz="1600" i="1" dirty="0" smtClean="0">
                <a:solidFill>
                  <a:srgbClr val="990000"/>
                </a:solidFill>
              </a:rPr>
              <a:t>mélangées avec 100mg de particules d'un diamètre compris entre </a:t>
            </a:r>
            <a:r>
              <a:rPr lang="fr-CH" b="1" i="1" dirty="0" smtClean="0">
                <a:solidFill>
                  <a:srgbClr val="000099"/>
                </a:solidFill>
              </a:rPr>
              <a:t>160 et 200µm</a:t>
            </a:r>
            <a:r>
              <a:rPr lang="fr-CH" sz="1600" i="1" dirty="0" smtClean="0">
                <a:solidFill>
                  <a:srgbClr val="990000"/>
                </a:solidFill>
              </a:rPr>
              <a:t>. </a:t>
            </a:r>
            <a:endParaRPr lang="fr-CH" sz="1600" i="1" dirty="0">
              <a:solidFill>
                <a:srgbClr val="99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2974" y="2126687"/>
            <a:ext cx="3713217" cy="355803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smtClean="0">
                <a:latin typeface="Tahoma" panose="020B0604030504040204" pitchFamily="34" charset="0"/>
                <a:ea typeface="Calibri" panose="020F0502020204030204" pitchFamily="34" charset="0"/>
              </a:rPr>
              <a:t>+10mg de particules de 50-90um</a:t>
            </a:r>
            <a:endParaRPr lang="fr-CH" sz="16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68907" y="2151026"/>
            <a:ext cx="3208393" cy="322845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 smtClean="0">
                <a:latin typeface="Tahoma" panose="020B0604030504040204" pitchFamily="34" charset="0"/>
                <a:ea typeface="Calibri" panose="020F0502020204030204" pitchFamily="34" charset="0"/>
              </a:rPr>
              <a:t>+40mg de particules de 50-90um</a:t>
            </a:r>
            <a:endParaRPr lang="fr-CH" sz="14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38274" y="4342172"/>
            <a:ext cx="3200401" cy="322845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 smtClean="0">
                <a:latin typeface="Tahoma" panose="020B0604030504040204" pitchFamily="34" charset="0"/>
                <a:ea typeface="Calibri" panose="020F0502020204030204" pitchFamily="34" charset="0"/>
              </a:rPr>
              <a:t>+20mg de particules de 50-90um</a:t>
            </a:r>
            <a:endParaRPr lang="fr-CH" sz="14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91174" y="4384613"/>
            <a:ext cx="3305173" cy="322845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 smtClean="0">
                <a:latin typeface="Tahoma" panose="020B0604030504040204" pitchFamily="34" charset="0"/>
                <a:ea typeface="Calibri" panose="020F0502020204030204" pitchFamily="34" charset="0"/>
              </a:rPr>
              <a:t>+80mg de particules de 50-90um</a:t>
            </a:r>
            <a:endParaRPr lang="fr-CH" sz="14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147050" y="4009344"/>
            <a:ext cx="754009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800" b="1" dirty="0" smtClean="0"/>
              <a:t>Amplitude</a:t>
            </a:r>
            <a:endParaRPr lang="fr-CH" sz="8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3894191" y="4001391"/>
            <a:ext cx="754009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800" b="1" dirty="0" smtClean="0"/>
              <a:t>Amplitude</a:t>
            </a:r>
            <a:endParaRPr lang="fr-CH" sz="8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8140700" y="6193498"/>
            <a:ext cx="754009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800" b="1" dirty="0" smtClean="0"/>
              <a:t>Amplitude</a:t>
            </a:r>
            <a:endParaRPr lang="fr-CH" sz="8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3892831" y="6208545"/>
            <a:ext cx="754009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800" b="1" dirty="0" smtClean="0"/>
              <a:t>Amplitude</a:t>
            </a:r>
            <a:endParaRPr lang="fr-CH" sz="800" b="1" dirty="0"/>
          </a:p>
        </p:txBody>
      </p:sp>
      <p:sp>
        <p:nvSpPr>
          <p:cNvPr id="22" name="ZoneTexte 21"/>
          <p:cNvSpPr txBox="1"/>
          <p:nvPr/>
        </p:nvSpPr>
        <p:spPr>
          <a:xfrm rot="-5400000">
            <a:off x="-419185" y="3062447"/>
            <a:ext cx="2069064" cy="246221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1000" b="1" dirty="0" smtClean="0"/>
              <a:t>           Nbr. d'événements</a:t>
            </a:r>
            <a:endParaRPr lang="fr-CH" sz="1000" b="1" dirty="0"/>
          </a:p>
        </p:txBody>
      </p:sp>
      <p:sp>
        <p:nvSpPr>
          <p:cNvPr id="23" name="ZoneTexte 22"/>
          <p:cNvSpPr txBox="1"/>
          <p:nvPr/>
        </p:nvSpPr>
        <p:spPr>
          <a:xfrm rot="-5400000">
            <a:off x="3816711" y="3050277"/>
            <a:ext cx="2093403" cy="246221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1000" b="1" dirty="0" smtClean="0"/>
              <a:t>           Nbr. d'événements</a:t>
            </a:r>
            <a:endParaRPr lang="fr-CH" sz="1000" b="1" dirty="0"/>
          </a:p>
        </p:txBody>
      </p:sp>
      <p:sp>
        <p:nvSpPr>
          <p:cNvPr id="24" name="ZoneTexte 23"/>
          <p:cNvSpPr txBox="1"/>
          <p:nvPr/>
        </p:nvSpPr>
        <p:spPr>
          <a:xfrm rot="-5400000">
            <a:off x="-416838" y="5265828"/>
            <a:ext cx="2069064" cy="246221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1000" b="1" dirty="0" smtClean="0"/>
              <a:t>           Nbr. d'événements</a:t>
            </a:r>
            <a:endParaRPr lang="fr-CH" sz="1000" b="1" dirty="0"/>
          </a:p>
        </p:txBody>
      </p:sp>
      <p:sp>
        <p:nvSpPr>
          <p:cNvPr id="25" name="ZoneTexte 24"/>
          <p:cNvSpPr txBox="1"/>
          <p:nvPr/>
        </p:nvSpPr>
        <p:spPr>
          <a:xfrm rot="-5400000">
            <a:off x="3860443" y="5281860"/>
            <a:ext cx="2005941" cy="246221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1000" b="1" dirty="0" smtClean="0"/>
              <a:t>           Nbr. d'événements</a:t>
            </a:r>
            <a:endParaRPr lang="fr-CH" sz="1000" b="1" dirty="0"/>
          </a:p>
        </p:txBody>
      </p:sp>
    </p:spTree>
    <p:extLst>
      <p:ext uri="{BB962C8B-B14F-4D97-AF65-F5344CB8AC3E}">
        <p14:creationId xmlns:p14="http://schemas.microsoft.com/office/powerpoint/2010/main" val="282096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/>
          <p:nvPr/>
        </p:nvPicPr>
        <p:blipFill>
          <a:blip r:embed="rId3"/>
          <a:stretch>
            <a:fillRect/>
          </a:stretch>
        </p:blipFill>
        <p:spPr>
          <a:xfrm>
            <a:off x="4914901" y="4402001"/>
            <a:ext cx="3985108" cy="2002938"/>
          </a:xfrm>
          <a:prstGeom prst="rect">
            <a:avLst/>
          </a:prstGeom>
        </p:spPr>
      </p:pic>
      <p:pic>
        <p:nvPicPr>
          <p:cNvPr id="19" name="Imag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4892193" y="2141037"/>
            <a:ext cx="3986636" cy="2079051"/>
          </a:xfrm>
          <a:prstGeom prst="rect">
            <a:avLst/>
          </a:prstGeom>
        </p:spPr>
      </p:pic>
      <p:pic>
        <p:nvPicPr>
          <p:cNvPr id="18" name="Imag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704240" y="4359859"/>
            <a:ext cx="3943034" cy="2045080"/>
          </a:xfrm>
          <a:prstGeom prst="rect">
            <a:avLst/>
          </a:prstGeom>
        </p:spPr>
      </p:pic>
      <p:pic>
        <p:nvPicPr>
          <p:cNvPr id="17" name="Image 16"/>
          <p:cNvPicPr/>
          <p:nvPr/>
        </p:nvPicPr>
        <p:blipFill>
          <a:blip r:embed="rId6"/>
          <a:stretch>
            <a:fillRect/>
          </a:stretch>
        </p:blipFill>
        <p:spPr>
          <a:xfrm>
            <a:off x="695641" y="2155712"/>
            <a:ext cx="3971926" cy="206437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68436" y="642206"/>
            <a:ext cx="83279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smtClean="0">
                <a:solidFill>
                  <a:srgbClr val="990000"/>
                </a:solidFill>
              </a:rPr>
              <a:t>Deuxième série de mesures structurées       c)  6 MHz</a:t>
            </a:r>
          </a:p>
          <a:p>
            <a:r>
              <a:rPr lang="fr-CH" sz="800" b="1" dirty="0" smtClean="0">
                <a:solidFill>
                  <a:srgbClr val="990000"/>
                </a:solidFill>
              </a:rPr>
              <a:t> </a:t>
            </a:r>
          </a:p>
          <a:p>
            <a:r>
              <a:rPr lang="fr-CH" sz="1600" i="1" dirty="0" smtClean="0">
                <a:solidFill>
                  <a:srgbClr val="990000"/>
                </a:solidFill>
              </a:rPr>
              <a:t>Evolution de l'histogramme des pointes d'amplitudes des signaux de "</a:t>
            </a:r>
            <a:r>
              <a:rPr lang="fr-CH" sz="1600" i="1" dirty="0" err="1" smtClean="0">
                <a:solidFill>
                  <a:srgbClr val="990000"/>
                </a:solidFill>
              </a:rPr>
              <a:t>backscattering</a:t>
            </a:r>
            <a:r>
              <a:rPr lang="fr-CH" sz="1600" i="1" dirty="0" smtClean="0">
                <a:solidFill>
                  <a:srgbClr val="990000"/>
                </a:solidFill>
              </a:rPr>
              <a:t>" pour différentes quantités de particules de </a:t>
            </a:r>
            <a:r>
              <a:rPr lang="fr-CH" b="1" i="1" dirty="0" smtClean="0">
                <a:solidFill>
                  <a:srgbClr val="FF0000"/>
                </a:solidFill>
              </a:rPr>
              <a:t>50 à 90µm </a:t>
            </a:r>
            <a:r>
              <a:rPr lang="fr-CH" sz="1600" i="1" dirty="0" smtClean="0">
                <a:solidFill>
                  <a:srgbClr val="990000"/>
                </a:solidFill>
              </a:rPr>
              <a:t>mélangées avec 100mg de particules d'un diamètre compris entre </a:t>
            </a:r>
            <a:r>
              <a:rPr lang="fr-CH" b="1" i="1" dirty="0" smtClean="0">
                <a:solidFill>
                  <a:srgbClr val="000099"/>
                </a:solidFill>
              </a:rPr>
              <a:t>160 et 200µm</a:t>
            </a:r>
            <a:r>
              <a:rPr lang="fr-CH" sz="1600" i="1" dirty="0" smtClean="0">
                <a:solidFill>
                  <a:srgbClr val="990000"/>
                </a:solidFill>
              </a:rPr>
              <a:t>. </a:t>
            </a:r>
            <a:endParaRPr lang="fr-CH" sz="1600" i="1" dirty="0">
              <a:solidFill>
                <a:srgbClr val="99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2974" y="2126687"/>
            <a:ext cx="3713217" cy="355803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smtClean="0">
                <a:latin typeface="Tahoma" panose="020B0604030504040204" pitchFamily="34" charset="0"/>
                <a:ea typeface="Calibri" panose="020F0502020204030204" pitchFamily="34" charset="0"/>
              </a:rPr>
              <a:t>+10mg de particules de 50-90um</a:t>
            </a:r>
            <a:endParaRPr lang="fr-CH" sz="16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62551" y="2151026"/>
            <a:ext cx="3714750" cy="355803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smtClean="0">
                <a:latin typeface="Tahoma" panose="020B0604030504040204" pitchFamily="34" charset="0"/>
                <a:ea typeface="Calibri" panose="020F0502020204030204" pitchFamily="34" charset="0"/>
              </a:rPr>
              <a:t>+40mg de particules de 50-90um</a:t>
            </a:r>
            <a:endParaRPr lang="fr-CH" sz="16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974" y="4342172"/>
            <a:ext cx="3695701" cy="355803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smtClean="0">
                <a:latin typeface="Tahoma" panose="020B0604030504040204" pitchFamily="34" charset="0"/>
                <a:ea typeface="Calibri" panose="020F0502020204030204" pitchFamily="34" charset="0"/>
              </a:rPr>
              <a:t>+20mg de particules de 50-90um</a:t>
            </a:r>
            <a:endParaRPr lang="fr-CH" sz="16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91174" y="4384613"/>
            <a:ext cx="3305173" cy="322845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 smtClean="0">
                <a:latin typeface="Tahoma" panose="020B0604030504040204" pitchFamily="34" charset="0"/>
                <a:ea typeface="Calibri" panose="020F0502020204030204" pitchFamily="34" charset="0"/>
              </a:rPr>
              <a:t>+80mg de particules de 50-90um</a:t>
            </a:r>
            <a:endParaRPr lang="fr-CH" sz="14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128000" y="4009344"/>
            <a:ext cx="754009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800" b="1" dirty="0" smtClean="0"/>
              <a:t>Amplitude</a:t>
            </a:r>
            <a:endParaRPr lang="fr-CH" sz="8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3900541" y="4001391"/>
            <a:ext cx="754009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800" b="1" dirty="0" smtClean="0"/>
              <a:t>Amplitude</a:t>
            </a:r>
            <a:endParaRPr lang="fr-CH" sz="8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8147050" y="6193498"/>
            <a:ext cx="754009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800" b="1" dirty="0" smtClean="0"/>
              <a:t>Amplitude</a:t>
            </a:r>
            <a:endParaRPr lang="fr-CH" sz="8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3892831" y="6189495"/>
            <a:ext cx="754009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800" b="1" dirty="0" smtClean="0"/>
              <a:t>Amplitude</a:t>
            </a:r>
            <a:endParaRPr lang="fr-CH" sz="800" b="1" dirty="0"/>
          </a:p>
        </p:txBody>
      </p:sp>
      <p:sp>
        <p:nvSpPr>
          <p:cNvPr id="22" name="ZoneTexte 21"/>
          <p:cNvSpPr txBox="1"/>
          <p:nvPr/>
        </p:nvSpPr>
        <p:spPr>
          <a:xfrm rot="-5400000">
            <a:off x="-342985" y="3062447"/>
            <a:ext cx="2069064" cy="246221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1000" b="1" dirty="0" smtClean="0"/>
              <a:t>           Nbr. d'événements</a:t>
            </a:r>
            <a:endParaRPr lang="fr-CH" sz="1000" b="1" dirty="0"/>
          </a:p>
        </p:txBody>
      </p:sp>
      <p:sp>
        <p:nvSpPr>
          <p:cNvPr id="23" name="ZoneTexte 22"/>
          <p:cNvSpPr txBox="1"/>
          <p:nvPr/>
        </p:nvSpPr>
        <p:spPr>
          <a:xfrm rot="-5400000">
            <a:off x="3803480" y="3062447"/>
            <a:ext cx="2069064" cy="246221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1000" b="1" dirty="0" smtClean="0"/>
              <a:t>           Nbr. d'événements</a:t>
            </a:r>
            <a:endParaRPr lang="fr-CH" sz="1000" b="1" dirty="0"/>
          </a:p>
        </p:txBody>
      </p:sp>
      <p:sp>
        <p:nvSpPr>
          <p:cNvPr id="24" name="ZoneTexte 23"/>
          <p:cNvSpPr txBox="1"/>
          <p:nvPr/>
        </p:nvSpPr>
        <p:spPr>
          <a:xfrm rot="-5400000">
            <a:off x="-366297" y="5259738"/>
            <a:ext cx="2044184" cy="246221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1000" b="1" dirty="0" smtClean="0"/>
              <a:t>           Nbr. d'événements</a:t>
            </a:r>
            <a:endParaRPr lang="fr-CH" sz="1000" b="1" dirty="0"/>
          </a:p>
        </p:txBody>
      </p:sp>
      <p:sp>
        <p:nvSpPr>
          <p:cNvPr id="25" name="ZoneTexte 24"/>
          <p:cNvSpPr txBox="1"/>
          <p:nvPr/>
        </p:nvSpPr>
        <p:spPr>
          <a:xfrm rot="-5400000">
            <a:off x="3866793" y="5281860"/>
            <a:ext cx="2005941" cy="246221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1000" b="1" dirty="0" smtClean="0"/>
              <a:t>           Nbr. d'événements</a:t>
            </a:r>
            <a:endParaRPr lang="fr-CH" sz="1000" b="1" dirty="0"/>
          </a:p>
        </p:txBody>
      </p:sp>
    </p:spTree>
    <p:extLst>
      <p:ext uri="{BB962C8B-B14F-4D97-AF65-F5344CB8AC3E}">
        <p14:creationId xmlns:p14="http://schemas.microsoft.com/office/powerpoint/2010/main" val="289306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466042" y="974139"/>
            <a:ext cx="23918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H" sz="2800" b="1" dirty="0" smtClean="0">
                <a:solidFill>
                  <a:srgbClr val="990000"/>
                </a:solidFill>
              </a:rPr>
              <a:t>Conclusions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90850" y="1766894"/>
            <a:ext cx="788425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CH" sz="2000" i="1" dirty="0" smtClean="0">
                <a:solidFill>
                  <a:srgbClr val="000099"/>
                </a:solidFill>
              </a:rPr>
              <a:t>Ces deux séries de mesures structurées basées sur l'utilisation de trois fréquences différentes en mode "</a:t>
            </a:r>
            <a:r>
              <a:rPr lang="fr-CH" sz="2000" i="1" dirty="0" err="1" smtClean="0">
                <a:solidFill>
                  <a:srgbClr val="000099"/>
                </a:solidFill>
              </a:rPr>
              <a:t>backscattering</a:t>
            </a:r>
            <a:r>
              <a:rPr lang="fr-CH" sz="2000" i="1" dirty="0" smtClean="0">
                <a:solidFill>
                  <a:srgbClr val="000099"/>
                </a:solidFill>
              </a:rPr>
              <a:t>" ont prouvés les points suivants : </a:t>
            </a:r>
          </a:p>
          <a:p>
            <a:pPr marL="342900" indent="-342900">
              <a:lnSpc>
                <a:spcPts val="24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CH" sz="2000" dirty="0" smtClean="0">
                <a:solidFill>
                  <a:srgbClr val="000099"/>
                </a:solidFill>
              </a:rPr>
              <a:t>Il est possible de quantifier la quantité de </a:t>
            </a:r>
            <a:r>
              <a:rPr lang="fr-CH" sz="2000" smtClean="0">
                <a:solidFill>
                  <a:srgbClr val="000099"/>
                </a:solidFill>
              </a:rPr>
              <a:t>particules d'un </a:t>
            </a:r>
            <a:r>
              <a:rPr lang="fr-CH" sz="2000" dirty="0" smtClean="0">
                <a:solidFill>
                  <a:srgbClr val="000099"/>
                </a:solidFill>
              </a:rPr>
              <a:t>diamètre ayant une faible dispersion</a:t>
            </a:r>
          </a:p>
          <a:p>
            <a:pPr marL="342900" indent="-342900">
              <a:lnSpc>
                <a:spcPts val="24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CH" sz="2000" dirty="0" smtClean="0">
                <a:solidFill>
                  <a:srgbClr val="000099"/>
                </a:solidFill>
              </a:rPr>
              <a:t>Lorsque plusieurs diamètres de particules sont présents, il est possible d'en obtenir leurs proportions relatives avec les histogrammes des pointes d'amplitudes aux différentes fréquences.  </a:t>
            </a:r>
          </a:p>
          <a:p>
            <a:pPr marL="342900" indent="-342900">
              <a:lnSpc>
                <a:spcPts val="24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CH" sz="2000" dirty="0" smtClean="0">
                <a:solidFill>
                  <a:srgbClr val="000099"/>
                </a:solidFill>
              </a:rPr>
              <a:t>Les choix des transducteurs, des fréquences et des durées des "</a:t>
            </a:r>
            <a:r>
              <a:rPr lang="fr-CH" sz="2000" dirty="0" err="1" smtClean="0">
                <a:solidFill>
                  <a:srgbClr val="000099"/>
                </a:solidFill>
              </a:rPr>
              <a:t>burst</a:t>
            </a:r>
            <a:r>
              <a:rPr lang="fr-CH" sz="2000" dirty="0" smtClean="0">
                <a:solidFill>
                  <a:srgbClr val="000099"/>
                </a:solidFill>
              </a:rPr>
              <a:t>" ont une grande importance pour garantir des résultats fiables. </a:t>
            </a:r>
          </a:p>
        </p:txBody>
      </p:sp>
    </p:spTree>
    <p:extLst>
      <p:ext uri="{BB962C8B-B14F-4D97-AF65-F5344CB8AC3E}">
        <p14:creationId xmlns:p14="http://schemas.microsoft.com/office/powerpoint/2010/main" val="274406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80832" y="696222"/>
            <a:ext cx="5333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990000"/>
                </a:solidFill>
              </a:rPr>
              <a:t>Principe de base </a:t>
            </a:r>
            <a:r>
              <a:rPr lang="en-US" sz="2400" b="1" i="1" dirty="0" smtClean="0">
                <a:solidFill>
                  <a:srgbClr val="990000"/>
                </a:solidFill>
              </a:rPr>
              <a:t>"backscattering"</a:t>
            </a:r>
            <a:endParaRPr lang="en-US" sz="2400" b="1" i="1" dirty="0">
              <a:solidFill>
                <a:srgbClr val="990000"/>
              </a:solidFill>
            </a:endParaRPr>
          </a:p>
        </p:txBody>
      </p:sp>
      <p:pic>
        <p:nvPicPr>
          <p:cNvPr id="2" name="ACO Transient Water-Particle 10MHz 2016-01-1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7775" y="1236469"/>
            <a:ext cx="6819899" cy="511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0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80832" y="696222"/>
            <a:ext cx="8033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H" sz="2400" b="1" dirty="0" smtClean="0">
                <a:solidFill>
                  <a:srgbClr val="990000"/>
                </a:solidFill>
              </a:rPr>
              <a:t>Résultats </a:t>
            </a:r>
            <a:r>
              <a:rPr lang="fr-CH" sz="2400" b="1" dirty="0">
                <a:solidFill>
                  <a:srgbClr val="990000"/>
                </a:solidFill>
              </a:rPr>
              <a:t>préliminaires de simulations 3D (COMSOL)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" t="42009" r="3894" b="5418"/>
          <a:stretch/>
        </p:blipFill>
        <p:spPr>
          <a:xfrm>
            <a:off x="700327" y="2083328"/>
            <a:ext cx="3808364" cy="335594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" t="41346" r="2920" b="6361"/>
          <a:stretch/>
        </p:blipFill>
        <p:spPr>
          <a:xfrm>
            <a:off x="5001498" y="2083328"/>
            <a:ext cx="3808364" cy="335594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439844" y="1648008"/>
            <a:ext cx="293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i="1" dirty="0" smtClean="0"/>
              <a:t>16 MHz </a:t>
            </a:r>
            <a:r>
              <a:rPr lang="fr-CH" b="1" i="1" dirty="0" smtClean="0">
                <a:sym typeface="Wingdings" panose="05000000000000000000" pitchFamily="2" charset="2"/>
              </a:rPr>
              <a:t> </a:t>
            </a:r>
            <a:r>
              <a:rPr lang="el-GR" b="1" i="1" dirty="0" smtClean="0">
                <a:sym typeface="Wingdings" panose="05000000000000000000" pitchFamily="2" charset="2"/>
              </a:rPr>
              <a:t>λ</a:t>
            </a:r>
            <a:r>
              <a:rPr lang="fr-CH" b="1" i="1" baseline="-25000" dirty="0" smtClean="0">
                <a:sym typeface="Wingdings" panose="05000000000000000000" pitchFamily="2" charset="2"/>
              </a:rPr>
              <a:t>ultrason</a:t>
            </a:r>
            <a:r>
              <a:rPr lang="fr-CH" b="1" i="1" dirty="0" smtClean="0">
                <a:sym typeface="Wingdings" panose="05000000000000000000" pitchFamily="2" charset="2"/>
              </a:rPr>
              <a:t> = 90µm </a:t>
            </a:r>
            <a:endParaRPr lang="fr-CH" b="1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1034913" y="1648008"/>
            <a:ext cx="299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i="1" dirty="0"/>
              <a:t>8</a:t>
            </a:r>
            <a:r>
              <a:rPr lang="fr-CH" b="1" i="1" dirty="0" smtClean="0"/>
              <a:t> MHz </a:t>
            </a:r>
            <a:r>
              <a:rPr lang="fr-CH" b="1" i="1" dirty="0" smtClean="0">
                <a:sym typeface="Wingdings" panose="05000000000000000000" pitchFamily="2" charset="2"/>
              </a:rPr>
              <a:t> </a:t>
            </a:r>
            <a:r>
              <a:rPr lang="el-GR" b="1" i="1" dirty="0" smtClean="0">
                <a:sym typeface="Wingdings" panose="05000000000000000000" pitchFamily="2" charset="2"/>
              </a:rPr>
              <a:t>λ</a:t>
            </a:r>
            <a:r>
              <a:rPr lang="fr-CH" b="1" i="1" baseline="-25000" dirty="0" smtClean="0">
                <a:sym typeface="Wingdings" panose="05000000000000000000" pitchFamily="2" charset="2"/>
              </a:rPr>
              <a:t>ultrason</a:t>
            </a:r>
            <a:r>
              <a:rPr lang="fr-CH" b="1" i="1" dirty="0" smtClean="0">
                <a:sym typeface="Wingdings" panose="05000000000000000000" pitchFamily="2" charset="2"/>
              </a:rPr>
              <a:t> = 180µm </a:t>
            </a:r>
            <a:endParaRPr lang="fr-CH" b="1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176380" y="5439271"/>
            <a:ext cx="2856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i="1" dirty="0" smtClean="0"/>
              <a:t>Diamètre d'une particule en </a:t>
            </a:r>
            <a:r>
              <a:rPr lang="fr-CH" sz="1400" b="1" i="1" dirty="0" smtClean="0">
                <a:sym typeface="Wingdings" panose="05000000000000000000" pitchFamily="2" charset="2"/>
              </a:rPr>
              <a:t>µm </a:t>
            </a:r>
            <a:endParaRPr lang="fr-CH" sz="1400" b="1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515259" y="5439271"/>
            <a:ext cx="2856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i="1" dirty="0" smtClean="0"/>
              <a:t>Diamètre d'une particule en </a:t>
            </a:r>
            <a:r>
              <a:rPr lang="fr-CH" sz="1400" b="1" i="1" dirty="0" smtClean="0">
                <a:sym typeface="Wingdings" panose="05000000000000000000" pitchFamily="2" charset="2"/>
              </a:rPr>
              <a:t>µm </a:t>
            </a:r>
            <a:endParaRPr lang="fr-CH" sz="1400" b="1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100902" y="1212764"/>
            <a:ext cx="7604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i="1" dirty="0" smtClean="0">
                <a:solidFill>
                  <a:srgbClr val="000099"/>
                </a:solidFill>
              </a:rPr>
              <a:t>Pression acoustique en fonction du diamètre d'une particule ronde</a:t>
            </a:r>
            <a:endParaRPr lang="fr-CH" b="1" i="1" dirty="0">
              <a:solidFill>
                <a:srgbClr val="000099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866508" y="5948257"/>
            <a:ext cx="6193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Pentes :  </a:t>
            </a:r>
            <a:r>
              <a:rPr lang="el-GR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α·</a:t>
            </a:r>
            <a:r>
              <a:rPr lang="fr-CH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Diamètre   (bleu)          </a:t>
            </a:r>
            <a:r>
              <a:rPr lang="el-GR" b="1" dirty="0" smtClean="0">
                <a:solidFill>
                  <a:srgbClr val="000000"/>
                </a:solidFill>
              </a:rPr>
              <a:t>β·</a:t>
            </a:r>
            <a:r>
              <a:rPr lang="fr-CH" b="1" dirty="0" smtClean="0">
                <a:solidFill>
                  <a:srgbClr val="000000"/>
                </a:solidFill>
              </a:rPr>
              <a:t> Diamètre</a:t>
            </a:r>
            <a:r>
              <a:rPr lang="fr-CH" b="1" baseline="30000" dirty="0" smtClean="0">
                <a:solidFill>
                  <a:srgbClr val="000000"/>
                </a:solidFill>
              </a:rPr>
              <a:t>3</a:t>
            </a:r>
            <a:r>
              <a:rPr lang="fr-CH" b="1" dirty="0" smtClean="0">
                <a:solidFill>
                  <a:srgbClr val="000000"/>
                </a:solidFill>
              </a:rPr>
              <a:t>   (noir)</a:t>
            </a:r>
            <a:endParaRPr lang="fr-CH" b="1" dirty="0">
              <a:solidFill>
                <a:srgbClr val="00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514857" y="4139785"/>
            <a:ext cx="82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i="1" dirty="0">
                <a:sym typeface="Wingdings" panose="05000000000000000000" pitchFamily="2" charset="2"/>
              </a:rPr>
              <a:t>4</a:t>
            </a:r>
            <a:r>
              <a:rPr lang="fr-CH" b="1" i="1" dirty="0" smtClean="0">
                <a:sym typeface="Wingdings" panose="05000000000000000000" pitchFamily="2" charset="2"/>
              </a:rPr>
              <a:t>0µm </a:t>
            </a:r>
            <a:endParaRPr lang="fr-CH" b="1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2949705" y="4173540"/>
            <a:ext cx="82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i="1" dirty="0" smtClean="0">
                <a:sym typeface="Wingdings" panose="05000000000000000000" pitchFamily="2" charset="2"/>
              </a:rPr>
              <a:t>80µm </a:t>
            </a:r>
            <a:endParaRPr lang="fr-CH" b="1" i="1" dirty="0"/>
          </a:p>
        </p:txBody>
      </p:sp>
      <p:cxnSp>
        <p:nvCxnSpPr>
          <p:cNvPr id="17" name="Connecteur droit avec flèche 16"/>
          <p:cNvCxnSpPr/>
          <p:nvPr/>
        </p:nvCxnSpPr>
        <p:spPr bwMode="auto">
          <a:xfrm flipV="1">
            <a:off x="3417546" y="2615937"/>
            <a:ext cx="0" cy="163048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Connecteur droit avec flèche 21"/>
          <p:cNvCxnSpPr>
            <a:stCxn id="14" idx="0"/>
          </p:cNvCxnSpPr>
          <p:nvPr/>
        </p:nvCxnSpPr>
        <p:spPr bwMode="auto">
          <a:xfrm flipV="1">
            <a:off x="6927280" y="3004057"/>
            <a:ext cx="0" cy="11357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4028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80832" y="696222"/>
            <a:ext cx="5333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H" sz="2400" b="1" dirty="0">
                <a:solidFill>
                  <a:srgbClr val="990000"/>
                </a:solidFill>
              </a:rPr>
              <a:t>Schéma de principe des </a:t>
            </a:r>
            <a:r>
              <a:rPr lang="fr-CH" sz="2400" b="1" dirty="0" smtClean="0">
                <a:solidFill>
                  <a:srgbClr val="990000"/>
                </a:solidFill>
              </a:rPr>
              <a:t>mesures</a:t>
            </a:r>
            <a:endParaRPr lang="fr-CH" sz="2400" b="1" dirty="0">
              <a:solidFill>
                <a:srgbClr val="99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1393" t="45692" r="69540" b="-1"/>
          <a:stretch/>
        </p:blipFill>
        <p:spPr>
          <a:xfrm>
            <a:off x="6285139" y="4811485"/>
            <a:ext cx="2525485" cy="650989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 bwMode="auto">
          <a:xfrm>
            <a:off x="5836056" y="4531459"/>
            <a:ext cx="0" cy="170803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Connecteur droit 6"/>
          <p:cNvCxnSpPr/>
          <p:nvPr/>
        </p:nvCxnSpPr>
        <p:spPr bwMode="auto">
          <a:xfrm>
            <a:off x="2743087" y="4531459"/>
            <a:ext cx="0" cy="170803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cteur droit 7"/>
          <p:cNvCxnSpPr/>
          <p:nvPr/>
        </p:nvCxnSpPr>
        <p:spPr bwMode="auto">
          <a:xfrm flipH="1">
            <a:off x="2739173" y="6239489"/>
            <a:ext cx="3096883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2787014" y="4807493"/>
            <a:ext cx="3006384" cy="13888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3375034" y="4236010"/>
            <a:ext cx="731824" cy="1018023"/>
            <a:chOff x="5677604" y="1941800"/>
            <a:chExt cx="731824" cy="1018023"/>
          </a:xfrm>
        </p:grpSpPr>
        <p:cxnSp>
          <p:nvCxnSpPr>
            <p:cNvPr id="12" name="Connecteur droit 11"/>
            <p:cNvCxnSpPr/>
            <p:nvPr/>
          </p:nvCxnSpPr>
          <p:spPr bwMode="auto">
            <a:xfrm>
              <a:off x="6202395" y="2674189"/>
              <a:ext cx="207033" cy="285634"/>
            </a:xfrm>
            <a:prstGeom prst="line">
              <a:avLst/>
            </a:prstGeom>
            <a:solidFill>
              <a:schemeClr val="accent1"/>
            </a:solidFill>
            <a:ln w="1270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Connecteur droit 24"/>
            <p:cNvCxnSpPr/>
            <p:nvPr/>
          </p:nvCxnSpPr>
          <p:spPr bwMode="auto">
            <a:xfrm>
              <a:off x="5677604" y="1941800"/>
              <a:ext cx="567921" cy="79203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e 31"/>
          <p:cNvGrpSpPr/>
          <p:nvPr/>
        </p:nvGrpSpPr>
        <p:grpSpPr>
          <a:xfrm rot="4547601">
            <a:off x="4470577" y="4286794"/>
            <a:ext cx="731824" cy="1018024"/>
            <a:chOff x="5677604" y="1941799"/>
            <a:chExt cx="731824" cy="1018024"/>
          </a:xfrm>
        </p:grpSpPr>
        <p:cxnSp>
          <p:nvCxnSpPr>
            <p:cNvPr id="33" name="Connecteur droit 32"/>
            <p:cNvCxnSpPr/>
            <p:nvPr/>
          </p:nvCxnSpPr>
          <p:spPr bwMode="auto">
            <a:xfrm>
              <a:off x="6202395" y="2674189"/>
              <a:ext cx="207033" cy="285634"/>
            </a:xfrm>
            <a:prstGeom prst="line">
              <a:avLst/>
            </a:prstGeom>
            <a:solidFill>
              <a:schemeClr val="accent1"/>
            </a:solidFill>
            <a:ln w="1270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Connecteur droit 33"/>
            <p:cNvCxnSpPr/>
            <p:nvPr/>
          </p:nvCxnSpPr>
          <p:spPr bwMode="auto">
            <a:xfrm>
              <a:off x="5677604" y="1941799"/>
              <a:ext cx="567921" cy="79203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5" name="ZoneTexte 34"/>
          <p:cNvSpPr txBox="1"/>
          <p:nvPr/>
        </p:nvSpPr>
        <p:spPr>
          <a:xfrm>
            <a:off x="4329588" y="3284062"/>
            <a:ext cx="1943284" cy="369332"/>
          </a:xfrm>
          <a:prstGeom prst="rect">
            <a:avLst/>
          </a:prstGeom>
          <a:solidFill>
            <a:srgbClr val="66FF33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smtClean="0"/>
              <a:t> Voltage amplifier</a:t>
            </a:r>
            <a:endParaRPr lang="fr-CH" dirty="0"/>
          </a:p>
        </p:txBody>
      </p:sp>
      <p:sp>
        <p:nvSpPr>
          <p:cNvPr id="36" name="ZoneTexte 35"/>
          <p:cNvSpPr txBox="1"/>
          <p:nvPr/>
        </p:nvSpPr>
        <p:spPr>
          <a:xfrm>
            <a:off x="2575700" y="3143401"/>
            <a:ext cx="1621532" cy="707886"/>
          </a:xfrm>
          <a:prstGeom prst="rect">
            <a:avLst/>
          </a:prstGeom>
          <a:solidFill>
            <a:srgbClr val="66FF33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/>
              <a:t> </a:t>
            </a:r>
            <a:r>
              <a:rPr lang="fr-CH" sz="2000" dirty="0" err="1" smtClean="0"/>
              <a:t>Low</a:t>
            </a:r>
            <a:r>
              <a:rPr lang="fr-CH" sz="2000" dirty="0" smtClean="0"/>
              <a:t>-noise </a:t>
            </a:r>
          </a:p>
          <a:p>
            <a:pPr algn="ctr"/>
            <a:r>
              <a:rPr lang="fr-CH" sz="2000" dirty="0" err="1" smtClean="0"/>
              <a:t>pre</a:t>
            </a:r>
            <a:r>
              <a:rPr lang="fr-CH" sz="2000" dirty="0" smtClean="0"/>
              <a:t>-amplifier</a:t>
            </a:r>
            <a:endParaRPr lang="fr-CH" sz="2000" dirty="0"/>
          </a:p>
        </p:txBody>
      </p:sp>
      <p:sp>
        <p:nvSpPr>
          <p:cNvPr id="37" name="Rectangle 36"/>
          <p:cNvSpPr/>
          <p:nvPr/>
        </p:nvSpPr>
        <p:spPr bwMode="auto">
          <a:xfrm>
            <a:off x="2853479" y="1500025"/>
            <a:ext cx="3096883" cy="836762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3366038" y="2051475"/>
            <a:ext cx="119743" cy="119743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195676" y="1782096"/>
            <a:ext cx="518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Ch1</a:t>
            </a:r>
            <a:endParaRPr lang="fr-CH" sz="1200" dirty="0"/>
          </a:p>
        </p:txBody>
      </p:sp>
      <p:sp>
        <p:nvSpPr>
          <p:cNvPr id="23" name="ZoneTexte 22"/>
          <p:cNvSpPr txBox="1"/>
          <p:nvPr/>
        </p:nvSpPr>
        <p:spPr>
          <a:xfrm>
            <a:off x="4046938" y="1790303"/>
            <a:ext cx="518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Ch2</a:t>
            </a:r>
            <a:endParaRPr lang="fr-CH" sz="1200" dirty="0"/>
          </a:p>
        </p:txBody>
      </p:sp>
      <p:sp>
        <p:nvSpPr>
          <p:cNvPr id="24" name="ZoneTexte 23"/>
          <p:cNvSpPr txBox="1"/>
          <p:nvPr/>
        </p:nvSpPr>
        <p:spPr>
          <a:xfrm>
            <a:off x="5002073" y="1785972"/>
            <a:ext cx="518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OUT</a:t>
            </a:r>
            <a:endParaRPr lang="fr-CH" sz="12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444" y="1500025"/>
            <a:ext cx="2617419" cy="836762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3434903" y="1469623"/>
            <a:ext cx="2027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i="1" dirty="0" err="1" smtClean="0"/>
              <a:t>TiePieScope</a:t>
            </a:r>
            <a:r>
              <a:rPr lang="fr-CH" sz="1400" b="1" i="1" dirty="0" smtClean="0"/>
              <a:t>   HS805</a:t>
            </a:r>
            <a:endParaRPr lang="fr-CH" sz="1400" b="1" i="1" dirty="0"/>
          </a:p>
        </p:txBody>
      </p:sp>
      <p:cxnSp>
        <p:nvCxnSpPr>
          <p:cNvPr id="29" name="Connecteur droit 28"/>
          <p:cNvCxnSpPr/>
          <p:nvPr/>
        </p:nvCxnSpPr>
        <p:spPr bwMode="auto">
          <a:xfrm>
            <a:off x="5256594" y="2062971"/>
            <a:ext cx="4559" cy="122109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" name="Connecteur droit 29"/>
          <p:cNvCxnSpPr/>
          <p:nvPr/>
        </p:nvCxnSpPr>
        <p:spPr bwMode="auto">
          <a:xfrm>
            <a:off x="3383480" y="3839992"/>
            <a:ext cx="0" cy="39601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8" name="Connecteur droit 37"/>
          <p:cNvCxnSpPr/>
          <p:nvPr/>
        </p:nvCxnSpPr>
        <p:spPr bwMode="auto">
          <a:xfrm flipH="1">
            <a:off x="3383480" y="2748518"/>
            <a:ext cx="944288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Connecteur droit 38"/>
          <p:cNvCxnSpPr/>
          <p:nvPr/>
        </p:nvCxnSpPr>
        <p:spPr bwMode="auto">
          <a:xfrm>
            <a:off x="3405593" y="2763276"/>
            <a:ext cx="0" cy="39601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Ellipse 39"/>
          <p:cNvSpPr/>
          <p:nvPr/>
        </p:nvSpPr>
        <p:spPr bwMode="auto">
          <a:xfrm>
            <a:off x="4269105" y="2036426"/>
            <a:ext cx="119743" cy="119743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Ellipse 40"/>
          <p:cNvSpPr/>
          <p:nvPr/>
        </p:nvSpPr>
        <p:spPr bwMode="auto">
          <a:xfrm>
            <a:off x="5197859" y="2024671"/>
            <a:ext cx="119743" cy="119743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2" name="Connecteur droit 41"/>
          <p:cNvCxnSpPr/>
          <p:nvPr/>
        </p:nvCxnSpPr>
        <p:spPr bwMode="auto">
          <a:xfrm>
            <a:off x="4327766" y="2111346"/>
            <a:ext cx="0" cy="64733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44" name="Connecteur droit 43"/>
          <p:cNvCxnSpPr/>
          <p:nvPr/>
        </p:nvCxnSpPr>
        <p:spPr bwMode="auto">
          <a:xfrm flipH="1">
            <a:off x="3403098" y="2507613"/>
            <a:ext cx="1854632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Connecteur droit 45"/>
          <p:cNvCxnSpPr/>
          <p:nvPr/>
        </p:nvCxnSpPr>
        <p:spPr bwMode="auto">
          <a:xfrm>
            <a:off x="3429960" y="2111346"/>
            <a:ext cx="0" cy="396267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50" name="Ellipse 49"/>
          <p:cNvSpPr/>
          <p:nvPr/>
        </p:nvSpPr>
        <p:spPr bwMode="auto">
          <a:xfrm>
            <a:off x="5192563" y="2458157"/>
            <a:ext cx="119743" cy="119743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1" name="Connecteur droit 50"/>
          <p:cNvCxnSpPr/>
          <p:nvPr/>
        </p:nvCxnSpPr>
        <p:spPr bwMode="auto">
          <a:xfrm>
            <a:off x="5252434" y="3667919"/>
            <a:ext cx="0" cy="64824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ZoneTexte 54"/>
          <p:cNvSpPr txBox="1"/>
          <p:nvPr/>
        </p:nvSpPr>
        <p:spPr>
          <a:xfrm>
            <a:off x="6333729" y="5870157"/>
            <a:ext cx="242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www.ultrangroup.com</a:t>
            </a:r>
            <a:endParaRPr lang="fr-CH" dirty="0"/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 t="26158" r="57816" b="17403"/>
          <a:stretch/>
        </p:blipFill>
        <p:spPr>
          <a:xfrm>
            <a:off x="6371668" y="2577900"/>
            <a:ext cx="1975468" cy="2047067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" t="6684" r="23328" b="7055"/>
          <a:stretch/>
        </p:blipFill>
        <p:spPr>
          <a:xfrm>
            <a:off x="633233" y="2605888"/>
            <a:ext cx="1879968" cy="1657157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 rotWithShape="1">
          <a:blip r:embed="rId3"/>
          <a:srcRect l="31436" t="46274" r="22103" b="3175"/>
          <a:stretch/>
        </p:blipFill>
        <p:spPr>
          <a:xfrm>
            <a:off x="6281755" y="5459081"/>
            <a:ext cx="2528870" cy="446314"/>
          </a:xfrm>
          <a:prstGeom prst="rect">
            <a:avLst/>
          </a:prstGeom>
        </p:spPr>
      </p:pic>
      <p:sp>
        <p:nvSpPr>
          <p:cNvPr id="59" name="ZoneTexte 58"/>
          <p:cNvSpPr txBox="1"/>
          <p:nvPr/>
        </p:nvSpPr>
        <p:spPr>
          <a:xfrm>
            <a:off x="2819727" y="5797807"/>
            <a:ext cx="864241" cy="369332"/>
          </a:xfrm>
          <a:prstGeom prst="rect">
            <a:avLst/>
          </a:prstGeom>
          <a:solidFill>
            <a:srgbClr val="33CCCC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liquide</a:t>
            </a:r>
            <a:endParaRPr lang="fr-CH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0" name="Ellipse 59"/>
          <p:cNvSpPr/>
          <p:nvPr/>
        </p:nvSpPr>
        <p:spPr bwMode="auto">
          <a:xfrm>
            <a:off x="4322165" y="5580542"/>
            <a:ext cx="59872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Ellipse 60"/>
          <p:cNvSpPr/>
          <p:nvPr/>
        </p:nvSpPr>
        <p:spPr bwMode="auto">
          <a:xfrm>
            <a:off x="3987066" y="5656611"/>
            <a:ext cx="59872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Ellipse 61"/>
          <p:cNvSpPr/>
          <p:nvPr/>
        </p:nvSpPr>
        <p:spPr bwMode="auto">
          <a:xfrm>
            <a:off x="4486018" y="5768734"/>
            <a:ext cx="59872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Ellipse 62"/>
          <p:cNvSpPr/>
          <p:nvPr/>
        </p:nvSpPr>
        <p:spPr bwMode="auto">
          <a:xfrm>
            <a:off x="4716631" y="5557682"/>
            <a:ext cx="59872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Ellipse 63"/>
          <p:cNvSpPr/>
          <p:nvPr/>
        </p:nvSpPr>
        <p:spPr bwMode="auto">
          <a:xfrm>
            <a:off x="4133050" y="5921118"/>
            <a:ext cx="59872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Ellipse 64"/>
          <p:cNvSpPr/>
          <p:nvPr/>
        </p:nvSpPr>
        <p:spPr bwMode="auto">
          <a:xfrm>
            <a:off x="3709617" y="5534823"/>
            <a:ext cx="59872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Ellipse 65"/>
          <p:cNvSpPr/>
          <p:nvPr/>
        </p:nvSpPr>
        <p:spPr bwMode="auto">
          <a:xfrm>
            <a:off x="3275334" y="5579982"/>
            <a:ext cx="59872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Ellipse 66"/>
          <p:cNvSpPr/>
          <p:nvPr/>
        </p:nvSpPr>
        <p:spPr bwMode="auto">
          <a:xfrm>
            <a:off x="4776503" y="5910550"/>
            <a:ext cx="59872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Ellipse 67"/>
          <p:cNvSpPr/>
          <p:nvPr/>
        </p:nvSpPr>
        <p:spPr bwMode="auto">
          <a:xfrm>
            <a:off x="4942834" y="5328605"/>
            <a:ext cx="59872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Ellipse 68"/>
          <p:cNvSpPr/>
          <p:nvPr/>
        </p:nvSpPr>
        <p:spPr bwMode="auto">
          <a:xfrm>
            <a:off x="3501537" y="5350905"/>
            <a:ext cx="59872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Ellipse 69"/>
          <p:cNvSpPr/>
          <p:nvPr/>
        </p:nvSpPr>
        <p:spPr bwMode="auto">
          <a:xfrm>
            <a:off x="3117582" y="5235490"/>
            <a:ext cx="59872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Ellipse 70"/>
          <p:cNvSpPr/>
          <p:nvPr/>
        </p:nvSpPr>
        <p:spPr bwMode="auto">
          <a:xfrm>
            <a:off x="5161154" y="5643878"/>
            <a:ext cx="59872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Ellipse 71"/>
          <p:cNvSpPr/>
          <p:nvPr/>
        </p:nvSpPr>
        <p:spPr bwMode="auto">
          <a:xfrm>
            <a:off x="5357038" y="5339755"/>
            <a:ext cx="59872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Ellipse 72"/>
          <p:cNvSpPr/>
          <p:nvPr/>
        </p:nvSpPr>
        <p:spPr bwMode="auto">
          <a:xfrm>
            <a:off x="5490298" y="5926025"/>
            <a:ext cx="59872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Ellipse 73"/>
          <p:cNvSpPr/>
          <p:nvPr/>
        </p:nvSpPr>
        <p:spPr bwMode="auto">
          <a:xfrm>
            <a:off x="5015333" y="4956072"/>
            <a:ext cx="59872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Ellipse 74"/>
          <p:cNvSpPr/>
          <p:nvPr/>
        </p:nvSpPr>
        <p:spPr bwMode="auto">
          <a:xfrm>
            <a:off x="5562797" y="5553492"/>
            <a:ext cx="59872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Ellipse 75"/>
          <p:cNvSpPr/>
          <p:nvPr/>
        </p:nvSpPr>
        <p:spPr bwMode="auto">
          <a:xfrm>
            <a:off x="3434903" y="5022528"/>
            <a:ext cx="59872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Ellipse 76"/>
          <p:cNvSpPr/>
          <p:nvPr/>
        </p:nvSpPr>
        <p:spPr bwMode="auto">
          <a:xfrm>
            <a:off x="3847791" y="5288895"/>
            <a:ext cx="59872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2977833" y="4888818"/>
            <a:ext cx="59872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4836375" y="5905395"/>
            <a:ext cx="6838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solidFill>
                  <a:srgbClr val="990000"/>
                </a:solidFill>
              </a:rPr>
              <a:t>particule</a:t>
            </a:r>
            <a:endParaRPr lang="fr-CH" sz="1000" dirty="0">
              <a:solidFill>
                <a:srgbClr val="990000"/>
              </a:solidFill>
            </a:endParaRPr>
          </a:p>
        </p:txBody>
      </p:sp>
      <p:cxnSp>
        <p:nvCxnSpPr>
          <p:cNvPr id="81" name="Connecteur droit avec flèche 80"/>
          <p:cNvCxnSpPr/>
          <p:nvPr/>
        </p:nvCxnSpPr>
        <p:spPr bwMode="auto">
          <a:xfrm flipV="1">
            <a:off x="5164852" y="5718736"/>
            <a:ext cx="18818" cy="2444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90000"/>
            </a:solidFill>
            <a:prstDash val="sysDash"/>
            <a:round/>
            <a:headEnd type="none" w="med" len="med"/>
            <a:tailEnd type="triangle" w="sm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2649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15469" y="591364"/>
            <a:ext cx="68688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H" sz="2400" b="1" dirty="0">
                <a:solidFill>
                  <a:srgbClr val="990000"/>
                </a:solidFill>
              </a:rPr>
              <a:t>Premières séries de mesures, </a:t>
            </a:r>
            <a:r>
              <a:rPr lang="fr-CH" sz="2400" b="1" dirty="0" smtClean="0">
                <a:solidFill>
                  <a:srgbClr val="990000"/>
                </a:solidFill>
              </a:rPr>
              <a:t>constatations</a:t>
            </a:r>
            <a:endParaRPr lang="fr-CH" sz="2400" b="1" dirty="0">
              <a:solidFill>
                <a:srgbClr val="99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" r="18781"/>
          <a:stretch/>
        </p:blipFill>
        <p:spPr>
          <a:xfrm>
            <a:off x="2433732" y="1149710"/>
            <a:ext cx="1434599" cy="142073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" r="12978"/>
          <a:stretch/>
        </p:blipFill>
        <p:spPr>
          <a:xfrm>
            <a:off x="690114" y="1149710"/>
            <a:ext cx="1588960" cy="14133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510" y="2640892"/>
            <a:ext cx="8506629" cy="372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H" sz="1700" b="1" dirty="0" smtClean="0">
                <a:solidFill>
                  <a:srgbClr val="000099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Tension RMS mesurées pour 500 acquisitions (sans</a:t>
            </a:r>
            <a:r>
              <a:rPr lang="fr-CH" sz="1700" b="1" dirty="0" smtClean="0">
                <a:solidFill>
                  <a:srgbClr val="000099"/>
                </a:solidFill>
                <a:latin typeface="Tahoma" panose="020B060403050404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r-CH" sz="1700" b="1" dirty="0" smtClean="0">
                <a:solidFill>
                  <a:srgbClr val="000099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avec</a:t>
            </a:r>
            <a:r>
              <a:rPr lang="fr-CH" sz="1700" b="1" dirty="0" smtClean="0">
                <a:solidFill>
                  <a:srgbClr val="000099"/>
                </a:solidFill>
                <a:latin typeface="Tahoma" panose="020B060403050404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r-CH" sz="1700" b="1" dirty="0" smtClean="0">
                <a:solidFill>
                  <a:srgbClr val="000099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sans brassage)</a:t>
            </a:r>
            <a:endParaRPr lang="fr-CH" sz="1700" b="1" dirty="0">
              <a:solidFill>
                <a:srgbClr val="000099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Image 5"/>
          <p:cNvPicPr/>
          <p:nvPr/>
        </p:nvPicPr>
        <p:blipFill rotWithShape="1">
          <a:blip r:embed="rId5"/>
          <a:srcRect l="2169" r="52548"/>
          <a:stretch/>
        </p:blipFill>
        <p:spPr>
          <a:xfrm>
            <a:off x="4154025" y="1388805"/>
            <a:ext cx="1220115" cy="1181640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 rotWithShape="1">
          <a:blip r:embed="rId5"/>
          <a:srcRect l="60146" r="2118"/>
          <a:stretch/>
        </p:blipFill>
        <p:spPr>
          <a:xfrm>
            <a:off x="5628183" y="1388805"/>
            <a:ext cx="1041358" cy="115528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022990" y="1050251"/>
            <a:ext cx="2943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smtClean="0"/>
              <a:t>Fréquences – durée du "</a:t>
            </a:r>
            <a:r>
              <a:rPr lang="fr-CH" sz="1600" dirty="0" err="1" smtClean="0"/>
              <a:t>burst</a:t>
            </a:r>
            <a:r>
              <a:rPr lang="fr-CH" sz="1600" dirty="0" smtClean="0"/>
              <a:t>"</a:t>
            </a:r>
            <a:endParaRPr lang="fr-CH" sz="1600" dirty="0"/>
          </a:p>
        </p:txBody>
      </p:sp>
      <p:pic>
        <p:nvPicPr>
          <p:cNvPr id="9" name="Image 8"/>
          <p:cNvPicPr/>
          <p:nvPr/>
        </p:nvPicPr>
        <p:blipFill rotWithShape="1">
          <a:blip r:embed="rId6"/>
          <a:srcRect t="1517" r="49865" b="55027"/>
          <a:stretch/>
        </p:blipFill>
        <p:spPr>
          <a:xfrm>
            <a:off x="637371" y="3268891"/>
            <a:ext cx="2036985" cy="880545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 rotWithShape="1">
          <a:blip r:embed="rId6"/>
          <a:srcRect l="50434" t="57624"/>
          <a:stretch/>
        </p:blipFill>
        <p:spPr>
          <a:xfrm>
            <a:off x="6906552" y="3273169"/>
            <a:ext cx="2036986" cy="876267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 rotWithShape="1">
          <a:blip r:embed="rId6"/>
          <a:srcRect t="57839" r="49865"/>
          <a:stretch/>
        </p:blipFill>
        <p:spPr>
          <a:xfrm>
            <a:off x="2727098" y="3268893"/>
            <a:ext cx="2036985" cy="880544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 rotWithShape="1">
          <a:blip r:embed="rId6"/>
          <a:srcRect l="50434" t="1611" b="55736"/>
          <a:stretch/>
        </p:blipFill>
        <p:spPr>
          <a:xfrm>
            <a:off x="4816825" y="3268893"/>
            <a:ext cx="2036985" cy="8805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86126" y="4075238"/>
            <a:ext cx="573891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H" dirty="0" smtClean="0">
                <a:latin typeface="Tahoma" panose="020B0604030504040204" pitchFamily="34" charset="0"/>
                <a:ea typeface="Calibri" panose="020F0502020204030204" pitchFamily="34" charset="0"/>
              </a:rPr>
              <a:t>  </a:t>
            </a:r>
            <a:r>
              <a:rPr lang="fr-CH" sz="1600" dirty="0" smtClean="0">
                <a:latin typeface="Tahoma" panose="020B0604030504040204" pitchFamily="34" charset="0"/>
                <a:ea typeface="Calibri" panose="020F0502020204030204" pitchFamily="34" charset="0"/>
              </a:rPr>
              <a:t>90 </a:t>
            </a:r>
            <a:r>
              <a:rPr lang="fr-CH" sz="1600" dirty="0">
                <a:latin typeface="Tahoma" panose="020B0604030504040204" pitchFamily="34" charset="0"/>
                <a:ea typeface="Calibri" panose="020F0502020204030204" pitchFamily="34" charset="0"/>
              </a:rPr>
              <a:t>à </a:t>
            </a:r>
            <a:r>
              <a:rPr lang="fr-CH" sz="1600" dirty="0" smtClean="0">
                <a:latin typeface="Tahoma" panose="020B0604030504040204" pitchFamily="34" charset="0"/>
                <a:ea typeface="Calibri" panose="020F0502020204030204" pitchFamily="34" charset="0"/>
              </a:rPr>
              <a:t>125 </a:t>
            </a:r>
            <a:r>
              <a:rPr lang="fr-CH" sz="1600" dirty="0">
                <a:latin typeface="Tahoma" panose="020B0604030504040204" pitchFamily="34" charset="0"/>
                <a:ea typeface="Calibri" panose="020F0502020204030204" pitchFamily="34" charset="0"/>
              </a:rPr>
              <a:t>µm - rapport de densité volumique ≈ </a:t>
            </a:r>
            <a:r>
              <a:rPr lang="fr-CH" sz="1600" dirty="0" smtClean="0">
                <a:latin typeface="Tahoma" panose="020B0604030504040204" pitchFamily="34" charset="0"/>
                <a:ea typeface="Calibri" panose="020F0502020204030204" pitchFamily="34" charset="0"/>
              </a:rPr>
              <a:t>0.5%</a:t>
            </a:r>
            <a:endParaRPr lang="fr-CH" sz="16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pic>
        <p:nvPicPr>
          <p:cNvPr id="14" name="Image 13"/>
          <p:cNvPicPr/>
          <p:nvPr/>
        </p:nvPicPr>
        <p:blipFill rotWithShape="1">
          <a:blip r:embed="rId7"/>
          <a:srcRect t="7732" r="50925" b="52458"/>
          <a:stretch/>
        </p:blipFill>
        <p:spPr>
          <a:xfrm>
            <a:off x="637371" y="4390053"/>
            <a:ext cx="2036985" cy="907305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 rotWithShape="1">
          <a:blip r:embed="rId7"/>
          <a:srcRect l="50844" t="60659" b="-1"/>
          <a:stretch/>
        </p:blipFill>
        <p:spPr>
          <a:xfrm>
            <a:off x="6959295" y="4390053"/>
            <a:ext cx="2036986" cy="907306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 rotWithShape="1">
          <a:blip r:embed="rId7"/>
          <a:srcRect t="60846" r="50925"/>
          <a:stretch/>
        </p:blipFill>
        <p:spPr>
          <a:xfrm>
            <a:off x="2735240" y="4390053"/>
            <a:ext cx="2028843" cy="907305"/>
          </a:xfrm>
          <a:prstGeom prst="rect">
            <a:avLst/>
          </a:prstGeom>
        </p:spPr>
      </p:pic>
      <p:pic>
        <p:nvPicPr>
          <p:cNvPr id="17" name="Image 16"/>
          <p:cNvPicPr/>
          <p:nvPr/>
        </p:nvPicPr>
        <p:blipFill rotWithShape="1">
          <a:blip r:embed="rId7"/>
          <a:srcRect l="50844" t="8078" b="52425"/>
          <a:stretch/>
        </p:blipFill>
        <p:spPr>
          <a:xfrm>
            <a:off x="4877709" y="4390053"/>
            <a:ext cx="2028843" cy="90730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476561" y="5292405"/>
            <a:ext cx="5063836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H" sz="1600" dirty="0" smtClean="0">
                <a:latin typeface="Tahoma" panose="020B0604030504040204" pitchFamily="34" charset="0"/>
                <a:ea typeface="Calibri" panose="020F0502020204030204" pitchFamily="34" charset="0"/>
              </a:rPr>
              <a:t>&lt; 50 </a:t>
            </a:r>
            <a:r>
              <a:rPr lang="fr-CH" sz="1600" dirty="0">
                <a:latin typeface="Tahoma" panose="020B0604030504040204" pitchFamily="34" charset="0"/>
                <a:ea typeface="Calibri" panose="020F0502020204030204" pitchFamily="34" charset="0"/>
              </a:rPr>
              <a:t>µm - rapport de densité volumique ≈ 0.1%</a:t>
            </a:r>
            <a:endParaRPr lang="fr-CH" sz="16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pic>
        <p:nvPicPr>
          <p:cNvPr id="21" name="Image 20"/>
          <p:cNvPicPr/>
          <p:nvPr/>
        </p:nvPicPr>
        <p:blipFill rotWithShape="1">
          <a:blip r:embed="rId8"/>
          <a:srcRect t="61047" r="50638"/>
          <a:stretch/>
        </p:blipFill>
        <p:spPr>
          <a:xfrm>
            <a:off x="2735978" y="5557364"/>
            <a:ext cx="2028105" cy="907306"/>
          </a:xfrm>
          <a:prstGeom prst="rect">
            <a:avLst/>
          </a:prstGeom>
        </p:spPr>
      </p:pic>
      <p:pic>
        <p:nvPicPr>
          <p:cNvPr id="22" name="Image 21"/>
          <p:cNvPicPr/>
          <p:nvPr/>
        </p:nvPicPr>
        <p:blipFill rotWithShape="1">
          <a:blip r:embed="rId8"/>
          <a:srcRect l="-6013" t="8864" r="50341" b="51365"/>
          <a:stretch/>
        </p:blipFill>
        <p:spPr>
          <a:xfrm>
            <a:off x="378599" y="5569560"/>
            <a:ext cx="2295757" cy="897149"/>
          </a:xfrm>
          <a:prstGeom prst="rect">
            <a:avLst/>
          </a:prstGeom>
        </p:spPr>
      </p:pic>
      <p:pic>
        <p:nvPicPr>
          <p:cNvPr id="23" name="Image 22"/>
          <p:cNvPicPr/>
          <p:nvPr/>
        </p:nvPicPr>
        <p:blipFill rotWithShape="1">
          <a:blip r:embed="rId8"/>
          <a:srcRect l="50601" t="61494"/>
          <a:stretch/>
        </p:blipFill>
        <p:spPr>
          <a:xfrm>
            <a:off x="6965991" y="5557365"/>
            <a:ext cx="2030290" cy="907305"/>
          </a:xfrm>
          <a:prstGeom prst="rect">
            <a:avLst/>
          </a:prstGeom>
        </p:spPr>
      </p:pic>
      <p:pic>
        <p:nvPicPr>
          <p:cNvPr id="24" name="Image 23"/>
          <p:cNvPicPr/>
          <p:nvPr/>
        </p:nvPicPr>
        <p:blipFill rotWithShape="1">
          <a:blip r:embed="rId8"/>
          <a:srcRect l="50601" t="8977" b="52372"/>
          <a:stretch/>
        </p:blipFill>
        <p:spPr>
          <a:xfrm>
            <a:off x="4861465" y="5569560"/>
            <a:ext cx="2026106" cy="884902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715986" y="3314625"/>
            <a:ext cx="810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solidFill>
                  <a:srgbClr val="FF0000"/>
                </a:solidFill>
              </a:rPr>
              <a:t>6 MHz</a:t>
            </a:r>
            <a:endParaRPr lang="fr-CH" sz="1200" b="1" dirty="0">
              <a:solidFill>
                <a:srgbClr val="FF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62387" y="4414064"/>
            <a:ext cx="1907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solidFill>
                  <a:srgbClr val="FF0000"/>
                </a:solidFill>
              </a:rPr>
              <a:t>6 MHz </a:t>
            </a:r>
            <a:r>
              <a:rPr lang="fr-CH" sz="1000" b="1" dirty="0" smtClean="0">
                <a:solidFill>
                  <a:srgbClr val="FF0000"/>
                </a:solidFill>
              </a:rPr>
              <a:t>(sans moyenneur)</a:t>
            </a:r>
            <a:endParaRPr lang="fr-CH" sz="1000" b="1" dirty="0">
              <a:solidFill>
                <a:srgbClr val="FF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15986" y="5629814"/>
            <a:ext cx="810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solidFill>
                  <a:srgbClr val="FF0000"/>
                </a:solidFill>
              </a:rPr>
              <a:t>6 MHz</a:t>
            </a:r>
            <a:endParaRPr lang="fr-CH" sz="1200" b="1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843050" y="3343109"/>
            <a:ext cx="810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>
                <a:solidFill>
                  <a:srgbClr val="FF0000"/>
                </a:solidFill>
              </a:rPr>
              <a:t>8</a:t>
            </a:r>
            <a:r>
              <a:rPr lang="fr-CH" sz="1200" b="1" dirty="0" smtClean="0">
                <a:solidFill>
                  <a:srgbClr val="FF0000"/>
                </a:solidFill>
              </a:rPr>
              <a:t> MHz</a:t>
            </a:r>
            <a:endParaRPr lang="fr-CH" sz="1200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891706" y="4414064"/>
            <a:ext cx="1921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>
                <a:solidFill>
                  <a:srgbClr val="FF0000"/>
                </a:solidFill>
              </a:rPr>
              <a:t>8</a:t>
            </a:r>
            <a:r>
              <a:rPr lang="fr-CH" sz="1200" b="1" dirty="0" smtClean="0">
                <a:solidFill>
                  <a:srgbClr val="FF0000"/>
                </a:solidFill>
              </a:rPr>
              <a:t> MHz </a:t>
            </a:r>
            <a:r>
              <a:rPr lang="fr-CH" sz="1000" b="1" dirty="0" smtClean="0">
                <a:solidFill>
                  <a:srgbClr val="FF0000"/>
                </a:solidFill>
              </a:rPr>
              <a:t>(sans moyenneur)</a:t>
            </a:r>
            <a:endParaRPr lang="fr-CH" sz="1000" b="1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843049" y="5616222"/>
            <a:ext cx="810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>
                <a:solidFill>
                  <a:srgbClr val="FF0000"/>
                </a:solidFill>
              </a:rPr>
              <a:t>8</a:t>
            </a:r>
            <a:r>
              <a:rPr lang="fr-CH" sz="1200" b="1" dirty="0" smtClean="0">
                <a:solidFill>
                  <a:srgbClr val="FF0000"/>
                </a:solidFill>
              </a:rPr>
              <a:t> MHz</a:t>
            </a:r>
            <a:endParaRPr lang="fr-CH" sz="1200" b="1" dirty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962795" y="3343109"/>
            <a:ext cx="810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solidFill>
                  <a:srgbClr val="FF0000"/>
                </a:solidFill>
              </a:rPr>
              <a:t>10 MHz</a:t>
            </a:r>
            <a:endParaRPr lang="fr-CH" sz="1200" b="1" dirty="0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954762" y="4434549"/>
            <a:ext cx="1924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solidFill>
                  <a:srgbClr val="FF0000"/>
                </a:solidFill>
              </a:rPr>
              <a:t>10 MHz </a:t>
            </a:r>
            <a:r>
              <a:rPr lang="fr-CH" sz="1000" b="1" dirty="0" smtClean="0">
                <a:solidFill>
                  <a:srgbClr val="FF0000"/>
                </a:solidFill>
              </a:rPr>
              <a:t>(sans moyenneur</a:t>
            </a:r>
            <a:r>
              <a:rPr lang="fr-CH" sz="1200" b="1" dirty="0" smtClean="0">
                <a:solidFill>
                  <a:srgbClr val="FF0000"/>
                </a:solidFill>
              </a:rPr>
              <a:t>)</a:t>
            </a:r>
            <a:endParaRPr lang="fr-CH" sz="1200" b="1" dirty="0">
              <a:solidFill>
                <a:srgbClr val="FF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024826" y="5633215"/>
            <a:ext cx="810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solidFill>
                  <a:srgbClr val="FF0000"/>
                </a:solidFill>
              </a:rPr>
              <a:t>10 MHz</a:t>
            </a:r>
            <a:endParaRPr lang="fr-CH" sz="1200" b="1" dirty="0">
              <a:solidFill>
                <a:srgbClr val="FF000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089235" y="3343109"/>
            <a:ext cx="810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solidFill>
                  <a:srgbClr val="FF0000"/>
                </a:solidFill>
              </a:rPr>
              <a:t>12 MHz</a:t>
            </a:r>
            <a:endParaRPr lang="fr-CH" sz="1200" b="1" dirty="0">
              <a:solidFill>
                <a:srgbClr val="FF000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7089234" y="4453295"/>
            <a:ext cx="1907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solidFill>
                  <a:srgbClr val="FF0000"/>
                </a:solidFill>
              </a:rPr>
              <a:t>12 MHz </a:t>
            </a:r>
            <a:r>
              <a:rPr lang="fr-CH" sz="1000" b="1" dirty="0" smtClean="0">
                <a:solidFill>
                  <a:srgbClr val="FF0000"/>
                </a:solidFill>
              </a:rPr>
              <a:t>(sans moyenneur)</a:t>
            </a:r>
            <a:endParaRPr lang="fr-CH" sz="1000" b="1" dirty="0">
              <a:solidFill>
                <a:srgbClr val="FF000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7142018" y="5562387"/>
            <a:ext cx="810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solidFill>
                  <a:srgbClr val="FF0000"/>
                </a:solidFill>
              </a:rPr>
              <a:t>12 MHz</a:t>
            </a:r>
            <a:endParaRPr lang="fr-CH" sz="1200" b="1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476561" y="2961037"/>
            <a:ext cx="49564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600" dirty="0" smtClean="0">
                <a:latin typeface="Tahoma" panose="020B0604030504040204" pitchFamily="34" charset="0"/>
                <a:ea typeface="Calibri" panose="020F0502020204030204" pitchFamily="34" charset="0"/>
              </a:rPr>
              <a:t>125 </a:t>
            </a:r>
            <a:r>
              <a:rPr lang="fr-CH" sz="1600" dirty="0">
                <a:latin typeface="Tahoma" panose="020B0604030504040204" pitchFamily="34" charset="0"/>
                <a:ea typeface="Calibri" panose="020F0502020204030204" pitchFamily="34" charset="0"/>
              </a:rPr>
              <a:t>à 200 µm - rapport de densité volumique ≈ 1%</a:t>
            </a:r>
            <a:endParaRPr lang="fr-CH" sz="1600" dirty="0"/>
          </a:p>
        </p:txBody>
      </p:sp>
      <p:sp>
        <p:nvSpPr>
          <p:cNvPr id="41" name="ZoneTexte 40"/>
          <p:cNvSpPr txBox="1"/>
          <p:nvPr/>
        </p:nvSpPr>
        <p:spPr>
          <a:xfrm>
            <a:off x="7089234" y="1695968"/>
            <a:ext cx="1417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smtClean="0"/>
              <a:t>(6 à 12 </a:t>
            </a:r>
            <a:r>
              <a:rPr lang="fr-CH" sz="1600" dirty="0" err="1" smtClean="0"/>
              <a:t>Vpp</a:t>
            </a:r>
            <a:r>
              <a:rPr lang="fr-CH" sz="1600" dirty="0" smtClean="0"/>
              <a:t>)</a:t>
            </a:r>
            <a:endParaRPr lang="fr-CH" sz="1600" dirty="0"/>
          </a:p>
        </p:txBody>
      </p:sp>
    </p:spTree>
    <p:extLst>
      <p:ext uri="{BB962C8B-B14F-4D97-AF65-F5344CB8AC3E}">
        <p14:creationId xmlns:p14="http://schemas.microsoft.com/office/powerpoint/2010/main" val="68902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80832" y="696222"/>
            <a:ext cx="68688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H" sz="2400" b="1" dirty="0">
                <a:solidFill>
                  <a:srgbClr val="990000"/>
                </a:solidFill>
              </a:rPr>
              <a:t>Premières séries de mesures, </a:t>
            </a:r>
            <a:r>
              <a:rPr lang="fr-CH" sz="2400" b="1" dirty="0" smtClean="0">
                <a:solidFill>
                  <a:srgbClr val="990000"/>
                </a:solidFill>
              </a:rPr>
              <a:t>constatations</a:t>
            </a:r>
            <a:endParaRPr lang="fr-CH" sz="2400" b="1" dirty="0">
              <a:solidFill>
                <a:srgbClr val="990000"/>
              </a:solidFill>
            </a:endParaRPr>
          </a:p>
        </p:txBody>
      </p:sp>
      <p:pic>
        <p:nvPicPr>
          <p:cNvPr id="14" name="Image 13"/>
          <p:cNvPicPr/>
          <p:nvPr/>
        </p:nvPicPr>
        <p:blipFill rotWithShape="1">
          <a:blip r:embed="rId3"/>
          <a:srcRect t="4816" b="53885"/>
          <a:stretch/>
        </p:blipFill>
        <p:spPr>
          <a:xfrm>
            <a:off x="991985" y="1995054"/>
            <a:ext cx="7438506" cy="145472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37873" y="1195529"/>
            <a:ext cx="5618672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H" sz="1600" dirty="0">
                <a:latin typeface="Tahoma" panose="020B0604030504040204" pitchFamily="34" charset="0"/>
                <a:ea typeface="Calibri" panose="020F0502020204030204" pitchFamily="34" charset="0"/>
              </a:rPr>
              <a:t>125 à 200 µm - rapport de densité volumique ≈ 1%</a:t>
            </a:r>
            <a:endParaRPr lang="fr-CH" sz="16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pic>
        <p:nvPicPr>
          <p:cNvPr id="16" name="Image 15"/>
          <p:cNvPicPr/>
          <p:nvPr/>
        </p:nvPicPr>
        <p:blipFill rotWithShape="1">
          <a:blip r:embed="rId3"/>
          <a:srcRect t="56467" b="1643"/>
          <a:stretch/>
        </p:blipFill>
        <p:spPr>
          <a:xfrm>
            <a:off x="991985" y="3492419"/>
            <a:ext cx="7438506" cy="1475510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101108" y="3513161"/>
            <a:ext cx="810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solidFill>
                  <a:srgbClr val="FF0000"/>
                </a:solidFill>
              </a:rPr>
              <a:t>12 MHz</a:t>
            </a:r>
            <a:endParaRPr lang="fr-CH" sz="1200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101107" y="2009347"/>
            <a:ext cx="810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solidFill>
                  <a:srgbClr val="FF0000"/>
                </a:solidFill>
              </a:rPr>
              <a:t>10 MHz</a:t>
            </a:r>
            <a:endParaRPr lang="fr-CH" sz="1200" b="1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374235" y="3492419"/>
            <a:ext cx="810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>
                <a:solidFill>
                  <a:srgbClr val="FF0000"/>
                </a:solidFill>
              </a:rPr>
              <a:t>8</a:t>
            </a:r>
            <a:r>
              <a:rPr lang="fr-CH" sz="1200" b="1" dirty="0" smtClean="0">
                <a:solidFill>
                  <a:srgbClr val="FF0000"/>
                </a:solidFill>
              </a:rPr>
              <a:t> MHz</a:t>
            </a:r>
            <a:endParaRPr lang="fr-CH" sz="1200" b="1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374234" y="2009174"/>
            <a:ext cx="810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solidFill>
                  <a:srgbClr val="FF0000"/>
                </a:solidFill>
              </a:rPr>
              <a:t>6 MHz</a:t>
            </a:r>
            <a:endParaRPr lang="fr-CH" sz="12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79479" y="1587836"/>
            <a:ext cx="6018024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H" sz="1600" dirty="0" smtClean="0">
                <a:latin typeface="Tahoma" panose="020B0604030504040204" pitchFamily="34" charset="0"/>
                <a:ea typeface="Calibri" panose="020F0502020204030204" pitchFamily="34" charset="0"/>
              </a:rPr>
              <a:t>Signaux de "</a:t>
            </a:r>
            <a:r>
              <a:rPr lang="fr-CH" sz="1600" dirty="0" err="1" smtClean="0">
                <a:latin typeface="Tahoma" panose="020B0604030504040204" pitchFamily="34" charset="0"/>
                <a:ea typeface="Calibri" panose="020F0502020204030204" pitchFamily="34" charset="0"/>
              </a:rPr>
              <a:t>backscattering</a:t>
            </a:r>
            <a:r>
              <a:rPr lang="fr-CH" sz="1600" dirty="0" smtClean="0">
                <a:latin typeface="Tahoma" panose="020B0604030504040204" pitchFamily="34" charset="0"/>
                <a:ea typeface="Calibri" panose="020F0502020204030204" pitchFamily="34" charset="0"/>
              </a:rPr>
              <a:t>" pour chacune des 4 fréquences  </a:t>
            </a:r>
            <a:endParaRPr lang="fr-CH" sz="16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6121" y="5235105"/>
            <a:ext cx="7750233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H" b="1" i="1" dirty="0" smtClean="0">
                <a:solidFill>
                  <a:srgbClr val="0066FF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Constatations :</a:t>
            </a:r>
            <a:r>
              <a:rPr lang="fr-CH" dirty="0" smtClean="0">
                <a:solidFill>
                  <a:srgbClr val="0066FF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Pour des diamètres de particules inférieurs à 50 µm la détection n'est encore possible qu'à 8MHz. Pour repousser ces limites il est nécessaire d'augmenter l'amplitude du signal du transducteur d'émission. </a:t>
            </a:r>
            <a:endParaRPr lang="fr-CH" dirty="0">
              <a:solidFill>
                <a:srgbClr val="0066FF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7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80832" y="696222"/>
            <a:ext cx="68688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H" sz="2400" b="1" dirty="0" smtClean="0">
                <a:solidFill>
                  <a:srgbClr val="990000"/>
                </a:solidFill>
              </a:rPr>
              <a:t>Deuxième </a:t>
            </a:r>
            <a:r>
              <a:rPr lang="fr-CH" sz="2400" b="1" dirty="0">
                <a:solidFill>
                  <a:srgbClr val="990000"/>
                </a:solidFill>
              </a:rPr>
              <a:t>séries de mesures, </a:t>
            </a:r>
            <a:r>
              <a:rPr lang="fr-CH" sz="2400" b="1" dirty="0" smtClean="0">
                <a:solidFill>
                  <a:srgbClr val="990000"/>
                </a:solidFill>
              </a:rPr>
              <a:t>constatations</a:t>
            </a:r>
            <a:endParaRPr lang="fr-CH" sz="2400" b="1" dirty="0">
              <a:solidFill>
                <a:srgbClr val="99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09132" y="5918062"/>
            <a:ext cx="75399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alt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Sortie de l’ampli (Vcc = 60V) connectée sur le transducteur d'émission !</a:t>
            </a:r>
            <a:endParaRPr kumimoji="0" lang="fr-CH" alt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" y="2060399"/>
            <a:ext cx="7536873" cy="383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89302" y="1671703"/>
            <a:ext cx="725978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H" dirty="0">
                <a:latin typeface="Tahoma" panose="020B0604030504040204" pitchFamily="34" charset="0"/>
                <a:ea typeface="Calibri" panose="020F0502020204030204" pitchFamily="34" charset="0"/>
              </a:rPr>
              <a:t>Entrée (du HS805)	6 MHz </a:t>
            </a:r>
            <a:r>
              <a:rPr lang="fr-CH" dirty="0">
                <a:latin typeface="Tahoma" panose="020B060403050404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r-CH" dirty="0">
                <a:latin typeface="Tahoma" panose="020B0604030504040204" pitchFamily="34" charset="0"/>
                <a:ea typeface="Calibri" panose="020F0502020204030204" pitchFamily="34" charset="0"/>
              </a:rPr>
              <a:t> 9 MHz </a:t>
            </a:r>
            <a:r>
              <a:rPr lang="fr-CH" dirty="0">
                <a:latin typeface="Tahoma" panose="020B060403050404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r-CH" dirty="0">
                <a:latin typeface="Tahoma" panose="020B0604030504040204" pitchFamily="34" charset="0"/>
                <a:ea typeface="Calibri" panose="020F0502020204030204" pitchFamily="34" charset="0"/>
              </a:rPr>
              <a:t> 12 MHz </a:t>
            </a:r>
            <a:r>
              <a:rPr lang="fr-CH" dirty="0">
                <a:latin typeface="Tahoma" panose="020B060403050404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r-CH" dirty="0">
                <a:latin typeface="Tahoma" panose="020B0604030504040204" pitchFamily="34" charset="0"/>
                <a:ea typeface="Calibri" panose="020F0502020204030204" pitchFamily="34" charset="0"/>
              </a:rPr>
              <a:t> 15 MHz</a:t>
            </a:r>
            <a:endParaRPr lang="fr-CH" sz="14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088" y="1236893"/>
            <a:ext cx="8330658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H" sz="1600" b="1" dirty="0" smtClean="0">
                <a:solidFill>
                  <a:srgbClr val="000099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Amplificateur de tension et de courant pour piloter  le transducteur d'émission</a:t>
            </a:r>
            <a:endParaRPr lang="fr-CH" sz="1600" b="1" dirty="0">
              <a:solidFill>
                <a:srgbClr val="000099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14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80832" y="696222"/>
            <a:ext cx="68688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H" sz="2400" b="1" dirty="0" smtClean="0">
                <a:solidFill>
                  <a:srgbClr val="990000"/>
                </a:solidFill>
              </a:rPr>
              <a:t>Deuxième </a:t>
            </a:r>
            <a:r>
              <a:rPr lang="fr-CH" sz="2400" b="1" dirty="0">
                <a:solidFill>
                  <a:srgbClr val="990000"/>
                </a:solidFill>
              </a:rPr>
              <a:t>séries de mesures, </a:t>
            </a:r>
            <a:r>
              <a:rPr lang="fr-CH" sz="2400" b="1" dirty="0" smtClean="0">
                <a:solidFill>
                  <a:srgbClr val="990000"/>
                </a:solidFill>
              </a:rPr>
              <a:t>constatations</a:t>
            </a:r>
            <a:endParaRPr lang="fr-CH" sz="2400" b="1" dirty="0">
              <a:solidFill>
                <a:srgbClr val="99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67" y="1157887"/>
            <a:ext cx="2379133" cy="1784350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 rotWithShape="1">
          <a:blip r:embed="rId4"/>
          <a:srcRect t="8476" r="50024" b="52394"/>
          <a:stretch/>
        </p:blipFill>
        <p:spPr>
          <a:xfrm>
            <a:off x="592667" y="3697400"/>
            <a:ext cx="2066356" cy="1143000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 rotWithShape="1">
          <a:blip r:embed="rId4"/>
          <a:srcRect l="50818" t="8476" b="52609"/>
          <a:stretch/>
        </p:blipFill>
        <p:spPr>
          <a:xfrm>
            <a:off x="4871725" y="3703680"/>
            <a:ext cx="2039829" cy="1136720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 rotWithShape="1">
          <a:blip r:embed="rId4"/>
          <a:srcRect t="60939" r="50024"/>
          <a:stretch/>
        </p:blipFill>
        <p:spPr>
          <a:xfrm>
            <a:off x="2745460" y="3711493"/>
            <a:ext cx="2039828" cy="1140953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 rotWithShape="1">
          <a:blip r:embed="rId4"/>
          <a:srcRect l="50818" t="59275"/>
          <a:stretch/>
        </p:blipFill>
        <p:spPr>
          <a:xfrm>
            <a:off x="6997990" y="3687186"/>
            <a:ext cx="2030724" cy="118956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934968" y="4486917"/>
            <a:ext cx="810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solidFill>
                  <a:srgbClr val="FF0000"/>
                </a:solidFill>
              </a:rPr>
              <a:t>9 MHz</a:t>
            </a:r>
            <a:endParaRPr lang="fr-CH" sz="1200" b="1" dirty="0">
              <a:solidFill>
                <a:srgbClr val="FF0000"/>
              </a:solidFill>
            </a:endParaRPr>
          </a:p>
        </p:txBody>
      </p:sp>
      <p:pic>
        <p:nvPicPr>
          <p:cNvPr id="14" name="Image 13"/>
          <p:cNvPicPr/>
          <p:nvPr/>
        </p:nvPicPr>
        <p:blipFill rotWithShape="1">
          <a:blip r:embed="rId5"/>
          <a:srcRect r="78614" b="19998"/>
          <a:stretch/>
        </p:blipFill>
        <p:spPr>
          <a:xfrm>
            <a:off x="4450561" y="1287039"/>
            <a:ext cx="2280439" cy="152604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061233" y="4498203"/>
            <a:ext cx="810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solidFill>
                  <a:srgbClr val="FF0000"/>
                </a:solidFill>
              </a:rPr>
              <a:t>12 MHz</a:t>
            </a:r>
            <a:endParaRPr lang="fr-CH" sz="1200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187497" y="4486916"/>
            <a:ext cx="810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solidFill>
                  <a:srgbClr val="FF0000"/>
                </a:solidFill>
              </a:rPr>
              <a:t>15 MHz</a:t>
            </a:r>
            <a:endParaRPr lang="fr-CH" sz="1200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313760" y="4486915"/>
            <a:ext cx="810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solidFill>
                  <a:srgbClr val="FF0000"/>
                </a:solidFill>
              </a:rPr>
              <a:t>18 MHz</a:t>
            </a:r>
            <a:endParaRPr lang="fr-CH" sz="12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2668" y="3004974"/>
            <a:ext cx="8324212" cy="372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H" sz="1700" b="1" dirty="0" smtClean="0">
                <a:solidFill>
                  <a:srgbClr val="000099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Tension RMS mesurées pour 500 acquisitions (</a:t>
            </a:r>
            <a:r>
              <a:rPr lang="fr-CH" sz="17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avec</a:t>
            </a:r>
            <a:r>
              <a:rPr lang="fr-CH" sz="17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r-CH" sz="17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sans</a:t>
            </a:r>
            <a:r>
              <a:rPr lang="fr-CH" sz="17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r-CH" sz="1700" b="1" dirty="0" err="1" smtClean="0">
                <a:solidFill>
                  <a:srgbClr val="000099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avec</a:t>
            </a:r>
            <a:r>
              <a:rPr lang="fr-CH" sz="1700" b="1" dirty="0" smtClean="0">
                <a:solidFill>
                  <a:srgbClr val="000099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brassage)</a:t>
            </a:r>
            <a:endParaRPr lang="fr-CH" sz="1700" b="1" dirty="0">
              <a:solidFill>
                <a:srgbClr val="000099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05718" y="3325119"/>
            <a:ext cx="49564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600" dirty="0" smtClean="0">
                <a:latin typeface="Tahoma" panose="020B0604030504040204" pitchFamily="34" charset="0"/>
                <a:ea typeface="Calibri" panose="020F0502020204030204" pitchFamily="34" charset="0"/>
              </a:rPr>
              <a:t>&lt; 50 </a:t>
            </a:r>
            <a:r>
              <a:rPr lang="fr-CH" sz="1600" dirty="0">
                <a:latin typeface="Tahoma" panose="020B0604030504040204" pitchFamily="34" charset="0"/>
                <a:ea typeface="Calibri" panose="020F0502020204030204" pitchFamily="34" charset="0"/>
              </a:rPr>
              <a:t>µm - rapport de densité volumique ≈ </a:t>
            </a:r>
            <a:r>
              <a:rPr lang="fr-CH" sz="1600" dirty="0" smtClean="0">
                <a:latin typeface="Tahoma" panose="020B0604030504040204" pitchFamily="34" charset="0"/>
                <a:ea typeface="Calibri" panose="020F0502020204030204" pitchFamily="34" charset="0"/>
              </a:rPr>
              <a:t>0.1</a:t>
            </a:r>
            <a:r>
              <a:rPr lang="fr-CH" sz="1600" dirty="0">
                <a:latin typeface="Tahoma" panose="020B0604030504040204" pitchFamily="34" charset="0"/>
                <a:ea typeface="Calibri" panose="020F0502020204030204" pitchFamily="34" charset="0"/>
              </a:rPr>
              <a:t>%</a:t>
            </a:r>
            <a:endParaRPr lang="fr-CH" sz="1600" dirty="0"/>
          </a:p>
        </p:txBody>
      </p:sp>
      <p:sp>
        <p:nvSpPr>
          <p:cNvPr id="20" name="ZoneTexte 19"/>
          <p:cNvSpPr txBox="1"/>
          <p:nvPr/>
        </p:nvSpPr>
        <p:spPr>
          <a:xfrm>
            <a:off x="6948249" y="1771846"/>
            <a:ext cx="1417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smtClean="0"/>
              <a:t>(40 à 60 </a:t>
            </a:r>
            <a:r>
              <a:rPr lang="fr-CH" sz="1600" dirty="0" err="1" smtClean="0"/>
              <a:t>Vpp</a:t>
            </a:r>
            <a:r>
              <a:rPr lang="fr-CH" sz="1600" dirty="0" smtClean="0"/>
              <a:t>)</a:t>
            </a:r>
            <a:endParaRPr lang="fr-CH" sz="1600" dirty="0"/>
          </a:p>
        </p:txBody>
      </p:sp>
      <p:pic>
        <p:nvPicPr>
          <p:cNvPr id="21" name="Image 20"/>
          <p:cNvPicPr/>
          <p:nvPr/>
        </p:nvPicPr>
        <p:blipFill rotWithShape="1">
          <a:blip r:embed="rId6"/>
          <a:srcRect r="57318" b="59331"/>
          <a:stretch/>
        </p:blipFill>
        <p:spPr>
          <a:xfrm>
            <a:off x="600719" y="5223933"/>
            <a:ext cx="2574282" cy="1236134"/>
          </a:xfrm>
          <a:prstGeom prst="rect">
            <a:avLst/>
          </a:prstGeom>
        </p:spPr>
      </p:pic>
      <p:pic>
        <p:nvPicPr>
          <p:cNvPr id="22" name="Image 21"/>
          <p:cNvPicPr/>
          <p:nvPr/>
        </p:nvPicPr>
        <p:blipFill rotWithShape="1">
          <a:blip r:embed="rId6"/>
          <a:srcRect l="51549" r="6196" b="59331"/>
          <a:stretch/>
        </p:blipFill>
        <p:spPr>
          <a:xfrm>
            <a:off x="6266659" y="5231351"/>
            <a:ext cx="2548467" cy="1228716"/>
          </a:xfrm>
          <a:prstGeom prst="rect">
            <a:avLst/>
          </a:prstGeom>
        </p:spPr>
      </p:pic>
      <p:pic>
        <p:nvPicPr>
          <p:cNvPr id="23" name="Image 22"/>
          <p:cNvPicPr/>
          <p:nvPr/>
        </p:nvPicPr>
        <p:blipFill rotWithShape="1">
          <a:blip r:embed="rId6"/>
          <a:srcRect t="50581" r="57109" b="7220"/>
          <a:stretch/>
        </p:blipFill>
        <p:spPr>
          <a:xfrm>
            <a:off x="3431747" y="5223933"/>
            <a:ext cx="2586892" cy="1236134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798176" y="5850048"/>
            <a:ext cx="810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solidFill>
                  <a:srgbClr val="FF0000"/>
                </a:solidFill>
              </a:rPr>
              <a:t>9 MHz</a:t>
            </a:r>
            <a:endParaRPr lang="fr-CH" sz="1200" b="1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655987" y="5850048"/>
            <a:ext cx="810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solidFill>
                  <a:srgbClr val="FF0000"/>
                </a:solidFill>
              </a:rPr>
              <a:t>12 MHz</a:t>
            </a:r>
            <a:endParaRPr lang="fr-CH" sz="1200" b="1" dirty="0">
              <a:solidFill>
                <a:srgbClr val="FF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506308" y="5883497"/>
            <a:ext cx="810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solidFill>
                  <a:srgbClr val="FF0000"/>
                </a:solidFill>
              </a:rPr>
              <a:t>15 MHz</a:t>
            </a:r>
            <a:endParaRPr lang="fr-CH" sz="12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20977" y="4899042"/>
            <a:ext cx="4667593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H" sz="1600" dirty="0" smtClean="0">
                <a:latin typeface="Tahoma" panose="020B0604030504040204" pitchFamily="34" charset="0"/>
                <a:ea typeface="Calibri" panose="020F0502020204030204" pitchFamily="34" charset="0"/>
              </a:rPr>
              <a:t>Signaux de "</a:t>
            </a:r>
            <a:r>
              <a:rPr lang="fr-CH" sz="1600" dirty="0" err="1" smtClean="0">
                <a:latin typeface="Tahoma" panose="020B0604030504040204" pitchFamily="34" charset="0"/>
                <a:ea typeface="Calibri" panose="020F0502020204030204" pitchFamily="34" charset="0"/>
              </a:rPr>
              <a:t>backscattering</a:t>
            </a:r>
            <a:r>
              <a:rPr lang="fr-CH" sz="1600" dirty="0" smtClean="0">
                <a:latin typeface="Tahoma" panose="020B0604030504040204" pitchFamily="34" charset="0"/>
                <a:ea typeface="Calibri" panose="020F0502020204030204" pitchFamily="34" charset="0"/>
              </a:rPr>
              <a:t>" pour 9, 12 et 15 MHz </a:t>
            </a:r>
            <a:endParaRPr lang="fr-CH" sz="16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66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218267" y="877132"/>
            <a:ext cx="49953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H" sz="2800" b="1" dirty="0" smtClean="0">
                <a:solidFill>
                  <a:srgbClr val="990000"/>
                </a:solidFill>
              </a:rPr>
              <a:t>Conclusions intermédiaires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904637" y="1589340"/>
            <a:ext cx="7790630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CH" sz="2000" i="1" dirty="0" smtClean="0">
                <a:solidFill>
                  <a:srgbClr val="000099"/>
                </a:solidFill>
              </a:rPr>
              <a:t>L'augmentation de plus d'un facteur 10 de la tension de pilotage du transducteur d'émission apporte une amélioration significative des possibilités de mesures et/ou détection. </a:t>
            </a:r>
          </a:p>
          <a:p>
            <a:pPr algn="just">
              <a:spcBef>
                <a:spcPct val="50000"/>
              </a:spcBef>
            </a:pPr>
            <a:r>
              <a:rPr lang="fr-CH" sz="2000" i="1" dirty="0" smtClean="0">
                <a:solidFill>
                  <a:srgbClr val="000099"/>
                </a:solidFill>
              </a:rPr>
              <a:t>Principaux bénéfices :</a:t>
            </a:r>
            <a:endParaRPr lang="fr-CH" sz="800" i="1" dirty="0" smtClean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</a:pPr>
            <a:r>
              <a:rPr lang="fr-CH" sz="1000" dirty="0" smtClean="0">
                <a:solidFill>
                  <a:srgbClr val="000099"/>
                </a:solidFill>
              </a:rPr>
              <a:t>	</a:t>
            </a:r>
          </a:p>
          <a:p>
            <a:pPr marL="342900" indent="-342900">
              <a:lnSpc>
                <a:spcPts val="24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CH" sz="2000" dirty="0" smtClean="0">
                <a:solidFill>
                  <a:srgbClr val="000099"/>
                </a:solidFill>
              </a:rPr>
              <a:t>Utilisation de fréquences plus élevées</a:t>
            </a:r>
          </a:p>
          <a:p>
            <a:pPr marL="342900" indent="-342900">
              <a:lnSpc>
                <a:spcPts val="24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CH" sz="2000" dirty="0" smtClean="0">
                <a:solidFill>
                  <a:srgbClr val="000099"/>
                </a:solidFill>
              </a:rPr>
              <a:t>Détection de particules de plus petits diamètres</a:t>
            </a:r>
          </a:p>
          <a:p>
            <a:pPr marL="342900" indent="-342900">
              <a:lnSpc>
                <a:spcPts val="24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CH" sz="2000" dirty="0" smtClean="0">
                <a:solidFill>
                  <a:srgbClr val="000099"/>
                </a:solidFill>
              </a:rPr>
              <a:t>Détection de densités de particules plus faibles</a:t>
            </a:r>
          </a:p>
          <a:p>
            <a:pPr marL="342900" indent="-342900">
              <a:lnSpc>
                <a:spcPts val="24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CH" sz="2000" dirty="0" smtClean="0">
                <a:solidFill>
                  <a:srgbClr val="000099"/>
                </a:solidFill>
              </a:rPr>
              <a:t>Estimation de la </a:t>
            </a:r>
            <a:r>
              <a:rPr lang="fr-CH" sz="2000" dirty="0">
                <a:solidFill>
                  <a:srgbClr val="000099"/>
                </a:solidFill>
              </a:rPr>
              <a:t>distribution du diamètre </a:t>
            </a:r>
            <a:r>
              <a:rPr lang="fr-CH" sz="2000" dirty="0" smtClean="0">
                <a:solidFill>
                  <a:srgbClr val="000099"/>
                </a:solidFill>
              </a:rPr>
              <a:t>des particules </a:t>
            </a:r>
          </a:p>
          <a:p>
            <a:pPr marL="342900" indent="-342900">
              <a:lnSpc>
                <a:spcPts val="24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CH" sz="2000" dirty="0" smtClean="0">
                <a:solidFill>
                  <a:srgbClr val="000099"/>
                </a:solidFill>
              </a:rPr>
              <a:t>Optimalisation du choix des transducteurs et des fréquences            utilisées en fonction des objectifs de mesures et/ou de détection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asque de base">
  <a:themeElements>
    <a:clrScheme name="1_Masque de base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1_Masque de bas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sque de base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que de base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que de base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que de base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que de base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que de base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que de base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que de base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7595</TotalTime>
  <Words>1200</Words>
  <Application>Microsoft Office PowerPoint</Application>
  <PresentationFormat>Affichage à l'écran (4:3)</PresentationFormat>
  <Paragraphs>219</Paragraphs>
  <Slides>19</Slides>
  <Notes>19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Bodoni MT Black</vt:lpstr>
      <vt:lpstr>Calibri</vt:lpstr>
      <vt:lpstr>Tahoma</vt:lpstr>
      <vt:lpstr>Times New Roman</vt:lpstr>
      <vt:lpstr>Wingdings</vt:lpstr>
      <vt:lpstr>1_Masque de base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EICN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LEIT</dc:creator>
  <cp:lastModifiedBy>Sandoz Jean-Paul</cp:lastModifiedBy>
  <cp:revision>472</cp:revision>
  <dcterms:created xsi:type="dcterms:W3CDTF">2001-02-04T20:15:50Z</dcterms:created>
  <dcterms:modified xsi:type="dcterms:W3CDTF">2017-01-25T14:29:58Z</dcterms:modified>
</cp:coreProperties>
</file>